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79" r:id="rId3"/>
    <p:sldId id="286" r:id="rId4"/>
    <p:sldId id="296" r:id="rId5"/>
    <p:sldId id="290" r:id="rId6"/>
    <p:sldId id="291" r:id="rId7"/>
    <p:sldId id="292" r:id="rId8"/>
    <p:sldId id="293" r:id="rId9"/>
    <p:sldId id="29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8BE9"/>
    <a:srgbClr val="002776"/>
    <a:srgbClr val="002E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6FE3E-4A4B-4413-B317-9E80C19F2123}" type="datetimeFigureOut">
              <a:rPr lang="en-US" smtClean="0"/>
              <a:t>9/7/2018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A1FD8-850A-48C6-872D-4718918A9654}" type="slidenum">
              <a:rPr lang="en-US" smtClean="0"/>
              <a:t>‹#›</a:t>
            </a:fld>
            <a:endParaRPr lang="en-US"/>
          </a:p>
        </p:txBody>
      </p:sp>
    </p:spTree>
    <p:extLst>
      <p:ext uri="{BB962C8B-B14F-4D97-AF65-F5344CB8AC3E}">
        <p14:creationId xmlns:p14="http://schemas.microsoft.com/office/powerpoint/2010/main" val="64982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how the ODMap was created.</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2</a:t>
            </a:fld>
            <a:endParaRPr lang="en-US"/>
          </a:p>
        </p:txBody>
      </p:sp>
    </p:spTree>
    <p:extLst>
      <p:ext uri="{BB962C8B-B14F-4D97-AF65-F5344CB8AC3E}">
        <p14:creationId xmlns:p14="http://schemas.microsoft.com/office/powerpoint/2010/main" val="321287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gain Agency Access the Agencies must make first contact.</a:t>
            </a:r>
          </a:p>
          <a:p>
            <a:endParaRPr lang="en-US" dirty="0"/>
          </a:p>
          <a:p>
            <a:r>
              <a:rPr lang="en-US" dirty="0" smtClean="0"/>
              <a:t>This will then result in the email with the link to the Teaming Agreement </a:t>
            </a:r>
          </a:p>
          <a:p>
            <a:r>
              <a:rPr lang="en-US" dirty="0" smtClean="0"/>
              <a:t>Will be sent. Stress that they should follow the instructions.</a:t>
            </a:r>
          </a:p>
          <a:p>
            <a:endParaRPr lang="en-US" dirty="0"/>
          </a:p>
          <a:p>
            <a:r>
              <a:rPr lang="en-US" dirty="0" smtClean="0"/>
              <a:t>Point out the contact information to the class.</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3</a:t>
            </a:fld>
            <a:endParaRPr lang="en-US"/>
          </a:p>
        </p:txBody>
      </p:sp>
    </p:spTree>
    <p:extLst>
      <p:ext uri="{BB962C8B-B14F-4D97-AF65-F5344CB8AC3E}">
        <p14:creationId xmlns:p14="http://schemas.microsoft.com/office/powerpoint/2010/main" val="263800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submission the email with the approved Team Agreement will go out to the Agency’s POC. </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5</a:t>
            </a:fld>
            <a:endParaRPr lang="en-US"/>
          </a:p>
        </p:txBody>
      </p:sp>
    </p:spTree>
    <p:extLst>
      <p:ext uri="{BB962C8B-B14F-4D97-AF65-F5344CB8AC3E}">
        <p14:creationId xmlns:p14="http://schemas.microsoft.com/office/powerpoint/2010/main" val="240169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email has the all important Agency Code. The POC or someone who is designated to perform that duty will convey the code to their Agency’s users.</a:t>
            </a:r>
          </a:p>
          <a:p>
            <a:endParaRPr lang="en-US" dirty="0"/>
          </a:p>
          <a:p>
            <a:r>
              <a:rPr lang="en-US" dirty="0" smtClean="0"/>
              <a:t>The icons will allow the instructor to hyperlink to the slide that correspond to the users that they are teaching for that session.</a:t>
            </a:r>
          </a:p>
          <a:p>
            <a:endParaRPr lang="en-US" dirty="0"/>
          </a:p>
          <a:p>
            <a:r>
              <a:rPr lang="en-US" dirty="0" smtClean="0"/>
              <a:t>These are Templates that are provided to the POC to save them the time necessary to create a email to send the code out to their users.</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6</a:t>
            </a:fld>
            <a:endParaRPr lang="en-US"/>
          </a:p>
        </p:txBody>
      </p:sp>
    </p:spTree>
    <p:extLst>
      <p:ext uri="{BB962C8B-B14F-4D97-AF65-F5344CB8AC3E}">
        <p14:creationId xmlns:p14="http://schemas.microsoft.com/office/powerpoint/2010/main" val="2262026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slide that has the email Template for Case Explorer users.</a:t>
            </a:r>
          </a:p>
          <a:p>
            <a:endParaRPr lang="en-US" dirty="0"/>
          </a:p>
          <a:p>
            <a:r>
              <a:rPr lang="en-US" dirty="0" smtClean="0"/>
              <a:t>There is also a hyperlink to take the instructor to the next slide that they need and not to the Template for NON Case Explorer user. Of course if you are training a mixed class the instructor will want to advance to the NON Case explorer Template.</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7</a:t>
            </a:fld>
            <a:endParaRPr lang="en-US"/>
          </a:p>
        </p:txBody>
      </p:sp>
    </p:spTree>
    <p:extLst>
      <p:ext uri="{BB962C8B-B14F-4D97-AF65-F5344CB8AC3E}">
        <p14:creationId xmlns:p14="http://schemas.microsoft.com/office/powerpoint/2010/main" val="101499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slide that has the email Template for NON Case Explorer users.</a:t>
            </a:r>
          </a:p>
          <a:p>
            <a:endParaRPr lang="en-US" dirty="0"/>
          </a:p>
          <a:p>
            <a:r>
              <a:rPr lang="en-US" dirty="0" smtClean="0"/>
              <a:t>There is also a hyperlink to take the instructor to the next slide that they need.</a:t>
            </a:r>
          </a:p>
          <a:p>
            <a:r>
              <a:rPr lang="en-US" dirty="0" smtClean="0"/>
              <a:t>Of course if you are training a mixed class the instructor will not want to use this hyperlink.</a:t>
            </a:r>
          </a:p>
          <a:p>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8</a:t>
            </a:fld>
            <a:endParaRPr lang="en-US"/>
          </a:p>
        </p:txBody>
      </p:sp>
    </p:spTree>
    <p:extLst>
      <p:ext uri="{BB962C8B-B14F-4D97-AF65-F5344CB8AC3E}">
        <p14:creationId xmlns:p14="http://schemas.microsoft.com/office/powerpoint/2010/main" val="2030726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here if you are just teaching how to gain Agency access.</a:t>
            </a:r>
            <a:endParaRPr lang="en-US" dirty="0"/>
          </a:p>
        </p:txBody>
      </p:sp>
      <p:sp>
        <p:nvSpPr>
          <p:cNvPr id="4" name="Slide Number Placeholder 3"/>
          <p:cNvSpPr>
            <a:spLocks noGrp="1"/>
          </p:cNvSpPr>
          <p:nvPr>
            <p:ph type="sldNum" sz="quarter" idx="10"/>
          </p:nvPr>
        </p:nvSpPr>
        <p:spPr/>
        <p:txBody>
          <a:bodyPr/>
          <a:lstStyle/>
          <a:p>
            <a:fld id="{EE70B214-12EF-4DDB-B33E-19CBF4946B32}" type="slidenum">
              <a:rPr lang="en-US" smtClean="0"/>
              <a:t>9</a:t>
            </a:fld>
            <a:endParaRPr lang="en-US"/>
          </a:p>
        </p:txBody>
      </p:sp>
    </p:spTree>
    <p:extLst>
      <p:ext uri="{BB962C8B-B14F-4D97-AF65-F5344CB8AC3E}">
        <p14:creationId xmlns:p14="http://schemas.microsoft.com/office/powerpoint/2010/main" val="233020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46BD8A-8141-42C4-BFCF-CDC25DEE3ED6}"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48350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6BD8A-8141-42C4-BFCF-CDC25DEE3ED6}"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42717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6BD8A-8141-42C4-BFCF-CDC25DEE3ED6}"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34229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6BD8A-8141-42C4-BFCF-CDC25DEE3ED6}"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170914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46BD8A-8141-42C4-BFCF-CDC25DEE3ED6}"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102640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46BD8A-8141-42C4-BFCF-CDC25DEE3ED6}"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6635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46BD8A-8141-42C4-BFCF-CDC25DEE3ED6}" type="datetimeFigureOut">
              <a:rPr lang="en-US" smtClean="0"/>
              <a:t>9/7/2018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138929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46BD8A-8141-42C4-BFCF-CDC25DEE3ED6}" type="datetimeFigureOut">
              <a:rPr lang="en-US" smtClean="0"/>
              <a:t>9/7/2018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88932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6BD8A-8141-42C4-BFCF-CDC25DEE3ED6}" type="datetimeFigureOut">
              <a:rPr lang="en-US" smtClean="0"/>
              <a:t>9/7/2018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91641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46BD8A-8141-42C4-BFCF-CDC25DEE3ED6}"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262756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46BD8A-8141-42C4-BFCF-CDC25DEE3ED6}"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F0C5A-5ABA-419A-9F9E-F37EC1ABA4F9}" type="slidenum">
              <a:rPr lang="en-US" smtClean="0"/>
              <a:t>‹#›</a:t>
            </a:fld>
            <a:endParaRPr lang="en-US"/>
          </a:p>
        </p:txBody>
      </p:sp>
    </p:spTree>
    <p:extLst>
      <p:ext uri="{BB962C8B-B14F-4D97-AF65-F5344CB8AC3E}">
        <p14:creationId xmlns:p14="http://schemas.microsoft.com/office/powerpoint/2010/main" val="392509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6BD8A-8141-42C4-BFCF-CDC25DEE3ED6}" type="datetimeFigureOut">
              <a:rPr lang="en-US" smtClean="0"/>
              <a:t>9/7/2018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F0C5A-5ABA-419A-9F9E-F37EC1ABA4F9}" type="slidenum">
              <a:rPr lang="en-US" smtClean="0"/>
              <a:t>‹#›</a:t>
            </a:fld>
            <a:endParaRPr lang="en-US"/>
          </a:p>
        </p:txBody>
      </p:sp>
    </p:spTree>
    <p:extLst>
      <p:ext uri="{BB962C8B-B14F-4D97-AF65-F5344CB8AC3E}">
        <p14:creationId xmlns:p14="http://schemas.microsoft.com/office/powerpoint/2010/main" val="692515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hidta.org/request-agency-acces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odmap@wb.hidta.org" TargetMode="External"/><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image" Target="../media/image9.png"/><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hyperlink" Target="https://odmap.hidta.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hyperlink" Target="https://odmap.hidta.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dflores@wb.hidta.org" TargetMode="External"/><Relationship Id="rId4" Type="http://schemas.openxmlformats.org/officeDocument/2006/relationships/hyperlink" Target="mailto:aalter@wb.hidt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5543551" y="3918169"/>
            <a:ext cx="6498394" cy="610820"/>
          </a:xfrm>
          <a:prstGeom prst="rect">
            <a:avLst/>
          </a:prstGeom>
          <a:ln w="12700">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800" b="1" dirty="0" smtClean="0">
                <a:ln w="3175">
                  <a:solidFill>
                    <a:schemeClr val="tx1">
                      <a:lumMod val="85000"/>
                      <a:lumOff val="15000"/>
                    </a:schemeClr>
                  </a:solidFill>
                </a:ln>
                <a:solidFill>
                  <a:schemeClr val="bg1"/>
                </a:solidFill>
                <a:effectLst>
                  <a:outerShdw blurRad="38100" dist="38100" dir="2700000" algn="tl">
                    <a:srgbClr val="000000">
                      <a:alpha val="43137"/>
                    </a:srgbClr>
                  </a:outerShdw>
                </a:effectLst>
                <a:latin typeface="Accord Heavy SF" pitchFamily="2" charset="0"/>
              </a:rPr>
              <a:t>Gaining Agency Access</a:t>
            </a:r>
            <a:endParaRPr lang="en-US" sz="3800" b="1" dirty="0">
              <a:ln w="3175">
                <a:solidFill>
                  <a:schemeClr val="tx1">
                    <a:lumMod val="85000"/>
                    <a:lumOff val="15000"/>
                  </a:schemeClr>
                </a:solidFill>
              </a:ln>
              <a:solidFill>
                <a:schemeClr val="bg1"/>
              </a:solidFill>
              <a:effectLst>
                <a:outerShdw blurRad="38100" dist="38100" dir="2700000" algn="tl">
                  <a:srgbClr val="000000">
                    <a:alpha val="43137"/>
                  </a:srgbClr>
                </a:outerShdw>
              </a:effectLst>
              <a:latin typeface="Accord Heavy SF" pitchFamily="2" charset="0"/>
            </a:endParaRPr>
          </a:p>
        </p:txBody>
      </p:sp>
      <p:sp>
        <p:nvSpPr>
          <p:cNvPr id="5" name="TextBox 4"/>
          <p:cNvSpPr txBox="1"/>
          <p:nvPr/>
        </p:nvSpPr>
        <p:spPr>
          <a:xfrm>
            <a:off x="4564111" y="1671400"/>
            <a:ext cx="7895110" cy="2246769"/>
          </a:xfrm>
          <a:prstGeom prst="rect">
            <a:avLst/>
          </a:prstGeom>
          <a:noFill/>
          <a:effectLst>
            <a:outerShdw blurRad="50800" dist="127000" dir="6600000" algn="ctr" rotWithShape="0">
              <a:schemeClr val="tx1"/>
            </a:outerShdw>
          </a:effectLst>
        </p:spPr>
        <p:txBody>
          <a:bodyPr wrap="none" rtlCol="0">
            <a:spAutoFit/>
          </a:bodyPr>
          <a:lstStyle/>
          <a:p>
            <a:r>
              <a:rPr lang="en-US" sz="14000" dirty="0" smtClean="0">
                <a:solidFill>
                  <a:schemeClr val="bg1"/>
                </a:solidFill>
                <a:effectLst>
                  <a:outerShdw blurRad="38100" dist="38100" dir="2700000" algn="tl">
                    <a:srgbClr val="000000">
                      <a:alpha val="43137"/>
                    </a:srgbClr>
                  </a:outerShdw>
                </a:effectLst>
                <a:latin typeface="Accord Heavy SF" pitchFamily="2" charset="0"/>
              </a:rPr>
              <a:t>ODMAP</a:t>
            </a:r>
            <a:r>
              <a:rPr lang="en-US" sz="12000" dirty="0" smtClean="0">
                <a:solidFill>
                  <a:schemeClr val="bg1"/>
                </a:solidFill>
                <a:effectLst>
                  <a:outerShdw blurRad="38100" dist="38100" dir="2700000" algn="tl">
                    <a:srgbClr val="000000">
                      <a:alpha val="43137"/>
                    </a:srgbClr>
                  </a:outerShdw>
                </a:effectLst>
                <a:latin typeface="Accord Heavy SF" pitchFamily="2" charset="0"/>
              </a:rPr>
              <a:t> </a:t>
            </a:r>
            <a:endParaRPr lang="en-US" sz="12000" dirty="0">
              <a:solidFill>
                <a:schemeClr val="bg1"/>
              </a:solidFill>
              <a:effectLst>
                <a:outerShdw blurRad="38100" dist="38100" dir="2700000" algn="tl">
                  <a:srgbClr val="000000">
                    <a:alpha val="43137"/>
                  </a:srgbClr>
                </a:outerShdw>
              </a:effectLst>
              <a:latin typeface="Accord Heavy SF" pitchFamily="2" charset="0"/>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19386" y="5023977"/>
            <a:ext cx="4039835" cy="1912486"/>
          </a:xfrm>
          <a:prstGeom prst="rect">
            <a:avLst/>
          </a:prstGeom>
        </p:spPr>
      </p:pic>
    </p:spTree>
    <p:extLst>
      <p:ext uri="{BB962C8B-B14F-4D97-AF65-F5344CB8AC3E}">
        <p14:creationId xmlns:p14="http://schemas.microsoft.com/office/powerpoint/2010/main" val="1838382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5" name="Rectangle 4"/>
          <p:cNvSpPr/>
          <p:nvPr/>
        </p:nvSpPr>
        <p:spPr>
          <a:xfrm>
            <a:off x="326921" y="1046403"/>
            <a:ext cx="11521440" cy="3795911"/>
          </a:xfrm>
          <a:prstGeom prst="rect">
            <a:avLst/>
          </a:prstGeom>
        </p:spPr>
        <p:txBody>
          <a:bodyPr wrap="square">
            <a:spAutoFit/>
          </a:bodyPr>
          <a:lstStyle/>
          <a:p>
            <a:pPr>
              <a:spcAft>
                <a:spcPts val="1000"/>
              </a:spcAft>
            </a:pPr>
            <a:r>
              <a:rPr lang="en-US" sz="2800" b="1" dirty="0">
                <a:solidFill>
                  <a:schemeClr val="bg1"/>
                </a:solidFill>
              </a:rPr>
              <a:t>HIDTA’s Overdose Detection Mapping Application Program </a:t>
            </a:r>
            <a:r>
              <a:rPr lang="en-US" sz="2800" dirty="0">
                <a:solidFill>
                  <a:schemeClr val="bg1"/>
                </a:solidFill>
              </a:rPr>
              <a:t>– </a:t>
            </a:r>
            <a:r>
              <a:rPr lang="en-US" sz="2800" b="1" dirty="0">
                <a:solidFill>
                  <a:schemeClr val="bg1"/>
                </a:solidFill>
              </a:rPr>
              <a:t>ODMAP</a:t>
            </a:r>
            <a:r>
              <a:rPr lang="en-US" sz="2800" dirty="0">
                <a:solidFill>
                  <a:schemeClr val="bg1"/>
                </a:solidFill>
              </a:rPr>
              <a:t>, assists public health, fire, emergency medical service and law enforcement agencies track known and suspected overdose incidents </a:t>
            </a:r>
            <a:r>
              <a:rPr lang="en-US" sz="2800" dirty="0" smtClean="0">
                <a:solidFill>
                  <a:schemeClr val="bg1"/>
                </a:solidFill>
              </a:rPr>
              <a:t>. </a:t>
            </a:r>
            <a:r>
              <a:rPr lang="en-US" sz="2800" b="1" dirty="0">
                <a:solidFill>
                  <a:schemeClr val="bg1"/>
                </a:solidFill>
              </a:rPr>
              <a:t>ODMAP </a:t>
            </a:r>
            <a:r>
              <a:rPr lang="en-US" sz="2800" dirty="0">
                <a:solidFill>
                  <a:schemeClr val="bg1"/>
                </a:solidFill>
              </a:rPr>
              <a:t>helps decision makers develop strategies and tactics to </a:t>
            </a:r>
            <a:r>
              <a:rPr lang="en-US" sz="2800" dirty="0" smtClean="0">
                <a:solidFill>
                  <a:schemeClr val="bg1"/>
                </a:solidFill>
              </a:rPr>
              <a:t>reduce </a:t>
            </a:r>
            <a:r>
              <a:rPr lang="en-US" sz="2800" dirty="0">
                <a:solidFill>
                  <a:schemeClr val="bg1"/>
                </a:solidFill>
              </a:rPr>
              <a:t>overdose occurrences</a:t>
            </a:r>
            <a:r>
              <a:rPr lang="en-US" sz="2800" dirty="0" smtClean="0">
                <a:solidFill>
                  <a:schemeClr val="bg1"/>
                </a:solidFill>
              </a:rPr>
              <a:t>.</a:t>
            </a:r>
          </a:p>
          <a:p>
            <a:pPr>
              <a:spcAft>
                <a:spcPts val="1000"/>
              </a:spcAft>
            </a:pPr>
            <a:endParaRPr lang="en-US" sz="2800" kern="1400" dirty="0">
              <a:solidFill>
                <a:schemeClr val="bg1"/>
              </a:solidFill>
            </a:endParaRPr>
          </a:p>
          <a:p>
            <a:pPr>
              <a:spcAft>
                <a:spcPts val="1000"/>
              </a:spcAft>
            </a:pPr>
            <a:r>
              <a:rPr lang="en-US" sz="2800" dirty="0" smtClean="0">
                <a:solidFill>
                  <a:schemeClr val="bg1"/>
                </a:solidFill>
              </a:rPr>
              <a:t>The  Washington/Baltimore </a:t>
            </a:r>
            <a:r>
              <a:rPr lang="en-US" sz="2800" dirty="0">
                <a:solidFill>
                  <a:schemeClr val="bg1"/>
                </a:solidFill>
              </a:rPr>
              <a:t>High Intensity Drug Trafficking Area (W/B </a:t>
            </a:r>
            <a:r>
              <a:rPr lang="en-US" sz="2800" dirty="0" smtClean="0">
                <a:solidFill>
                  <a:schemeClr val="bg1"/>
                </a:solidFill>
              </a:rPr>
              <a:t>HIDTA) developed </a:t>
            </a:r>
            <a:r>
              <a:rPr lang="en-US" sz="2800" b="1" dirty="0">
                <a:solidFill>
                  <a:schemeClr val="bg1"/>
                </a:solidFill>
              </a:rPr>
              <a:t>ODMAP </a:t>
            </a:r>
            <a:r>
              <a:rPr lang="en-US" sz="2800" dirty="0" smtClean="0">
                <a:solidFill>
                  <a:schemeClr val="bg1"/>
                </a:solidFill>
              </a:rPr>
              <a:t>to offer to first responders and government agencies    </a:t>
            </a:r>
            <a:r>
              <a:rPr lang="en-US" sz="2800" b="1" u="sng" dirty="0" smtClean="0">
                <a:solidFill>
                  <a:schemeClr val="bg1"/>
                </a:solidFill>
              </a:rPr>
              <a:t>free-of-charge</a:t>
            </a:r>
            <a:r>
              <a:rPr lang="en-US" sz="2800" dirty="0" smtClean="0">
                <a:solidFill>
                  <a:schemeClr val="bg1"/>
                </a:solidFill>
              </a:rPr>
              <a:t>.</a:t>
            </a:r>
            <a:endParaRPr lang="en-US" sz="2800" dirty="0">
              <a:solidFill>
                <a:schemeClr val="bg1"/>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71234" y="5098384"/>
            <a:ext cx="4226789" cy="2000991"/>
          </a:xfrm>
          <a:prstGeom prst="rect">
            <a:avLst/>
          </a:prstGeom>
        </p:spPr>
      </p:pic>
    </p:spTree>
    <p:extLst>
      <p:ext uri="{BB962C8B-B14F-4D97-AF65-F5344CB8AC3E}">
        <p14:creationId xmlns:p14="http://schemas.microsoft.com/office/powerpoint/2010/main" val="217172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4" name="Rectangle 3"/>
          <p:cNvSpPr/>
          <p:nvPr/>
        </p:nvSpPr>
        <p:spPr>
          <a:xfrm>
            <a:off x="541867" y="909806"/>
            <a:ext cx="11650133" cy="6278642"/>
          </a:xfrm>
          <a:prstGeom prst="rect">
            <a:avLst/>
          </a:prstGeom>
        </p:spPr>
        <p:txBody>
          <a:bodyPr wrap="square">
            <a:spAutoFit/>
          </a:bodyPr>
          <a:lstStyle/>
          <a:p>
            <a:r>
              <a:rPr lang="en-US" sz="2400" b="1" dirty="0" smtClean="0">
                <a:solidFill>
                  <a:schemeClr val="bg1"/>
                </a:solidFill>
              </a:rPr>
              <a:t>To gain access to ODMAP your Agency </a:t>
            </a:r>
            <a:r>
              <a:rPr lang="en-US" sz="2400" dirty="0" smtClean="0">
                <a:solidFill>
                  <a:schemeClr val="bg1"/>
                </a:solidFill>
              </a:rPr>
              <a:t>needs to provide the following information                                     when using the link on:</a:t>
            </a:r>
          </a:p>
          <a:p>
            <a:pPr algn="ctr"/>
            <a:endParaRPr lang="en-US" sz="800" dirty="0" smtClean="0">
              <a:solidFill>
                <a:schemeClr val="bg1"/>
              </a:solidFill>
            </a:endParaRPr>
          </a:p>
          <a:p>
            <a:r>
              <a:rPr lang="en-US" sz="3200" dirty="0" smtClean="0">
                <a:solidFill>
                  <a:srgbClr val="F98BE9"/>
                </a:solidFill>
                <a:hlinkClick r:id="rId3"/>
              </a:rPr>
              <a:t>http</a:t>
            </a:r>
            <a:r>
              <a:rPr lang="en-US" sz="3200" dirty="0">
                <a:solidFill>
                  <a:srgbClr val="F98BE9"/>
                </a:solidFill>
                <a:hlinkClick r:id="rId3"/>
              </a:rPr>
              <a:t>://www.hidta.org/request-agency-access</a:t>
            </a:r>
            <a:r>
              <a:rPr lang="en-US" sz="3200" dirty="0" smtClean="0">
                <a:solidFill>
                  <a:srgbClr val="F98BE9"/>
                </a:solidFill>
                <a:hlinkClick r:id="rId3"/>
              </a:rPr>
              <a:t>/</a:t>
            </a:r>
            <a:endParaRPr lang="en-US" sz="3200" dirty="0" smtClean="0">
              <a:solidFill>
                <a:srgbClr val="F98BE9"/>
              </a:solidFill>
            </a:endParaRPr>
          </a:p>
          <a:p>
            <a:endParaRPr lang="en-US" sz="1200" dirty="0" smtClean="0">
              <a:solidFill>
                <a:srgbClr val="F98BE9"/>
              </a:solidFill>
            </a:endParaRPr>
          </a:p>
          <a:p>
            <a:r>
              <a:rPr lang="en-US" sz="2800" b="1" u="sng" dirty="0" smtClean="0">
                <a:solidFill>
                  <a:schemeClr val="bg1"/>
                </a:solidFill>
              </a:rPr>
              <a:t>Required information:</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Agency Name</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Agency Type </a:t>
            </a:r>
            <a:endParaRPr lang="en-US" sz="2100" b="1" dirty="0" smtClean="0">
              <a:solidFill>
                <a:schemeClr val="bg1"/>
              </a:solidFill>
              <a:effectLst>
                <a:outerShdw blurRad="38100" dist="38100" dir="2700000" algn="tl">
                  <a:srgbClr val="000000">
                    <a:alpha val="43137"/>
                  </a:srgbClr>
                </a:outerShdw>
              </a:effectLst>
            </a:endParaRPr>
          </a:p>
          <a:p>
            <a:r>
              <a:rPr lang="en-US" sz="2100" b="1" dirty="0">
                <a:solidFill>
                  <a:schemeClr val="bg1"/>
                </a:solidFill>
                <a:effectLst>
                  <a:outerShdw blurRad="38100" dist="38100" dir="2700000" algn="tl">
                    <a:srgbClr val="000000">
                      <a:alpha val="43137"/>
                    </a:srgbClr>
                  </a:outerShdw>
                </a:effectLst>
              </a:rPr>
              <a:t> </a:t>
            </a:r>
            <a:r>
              <a:rPr lang="en-US" sz="2100" b="1" dirty="0" smtClean="0">
                <a:solidFill>
                  <a:schemeClr val="bg1"/>
                </a:solidFill>
                <a:effectLst>
                  <a:outerShdw blurRad="38100" dist="38100" dir="2700000" algn="tl">
                    <a:srgbClr val="000000">
                      <a:alpha val="43137"/>
                    </a:srgbClr>
                  </a:outerShdw>
                </a:effectLst>
              </a:rPr>
              <a:t>    </a:t>
            </a:r>
            <a:r>
              <a:rPr lang="en-US" sz="2100" b="1" dirty="0" smtClean="0">
                <a:solidFill>
                  <a:schemeClr val="bg1"/>
                </a:solidFill>
                <a:effectLst>
                  <a:outerShdw blurRad="38100" dist="38100" dir="2700000" algn="tl">
                    <a:srgbClr val="000000">
                      <a:alpha val="43137"/>
                    </a:srgbClr>
                  </a:outerShdw>
                </a:effectLst>
              </a:rPr>
              <a:t>(</a:t>
            </a:r>
            <a:r>
              <a:rPr lang="en-US" sz="2100" b="1" dirty="0" smtClean="0">
                <a:solidFill>
                  <a:schemeClr val="bg1"/>
                </a:solidFill>
                <a:effectLst>
                  <a:outerShdw blurRad="38100" dist="38100" dir="2700000" algn="tl">
                    <a:srgbClr val="000000">
                      <a:alpha val="43137"/>
                    </a:srgbClr>
                  </a:outerShdw>
                </a:effectLst>
              </a:rPr>
              <a:t>state, local, federal, or tribal) </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Agency Identifier - </a:t>
            </a:r>
            <a:r>
              <a:rPr lang="en-US" sz="2100" b="1" dirty="0">
                <a:solidFill>
                  <a:schemeClr val="bg1"/>
                </a:solidFill>
                <a:effectLst>
                  <a:outerShdw blurRad="38100" dist="38100" dir="2700000" algn="tl">
                    <a:srgbClr val="000000">
                      <a:alpha val="43137"/>
                    </a:srgbClr>
                  </a:outerShdw>
                </a:effectLst>
              </a:rPr>
              <a:t>not a required field</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State </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County - not a required field</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Signor Name</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Signor Title</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Signor phone</a:t>
            </a: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Signor email</a:t>
            </a:r>
          </a:p>
          <a:p>
            <a:endParaRPr lang="en-US" sz="800" dirty="0" smtClean="0">
              <a:solidFill>
                <a:schemeClr val="bg1"/>
              </a:solidFill>
            </a:endParaRPr>
          </a:p>
          <a:p>
            <a:r>
              <a:rPr lang="en-US" sz="2800" b="1" dirty="0" smtClean="0">
                <a:solidFill>
                  <a:schemeClr val="bg1"/>
                </a:solidFill>
              </a:rPr>
              <a:t>This will initiate the electronic Participation Agreement Process. </a:t>
            </a:r>
          </a:p>
          <a:p>
            <a:endParaRPr lang="en-US" sz="2800" b="1" dirty="0" smtClean="0"/>
          </a:p>
        </p:txBody>
      </p:sp>
      <p:grpSp>
        <p:nvGrpSpPr>
          <p:cNvPr id="9" name="Group 8"/>
          <p:cNvGrpSpPr/>
          <p:nvPr/>
        </p:nvGrpSpPr>
        <p:grpSpPr>
          <a:xfrm>
            <a:off x="-1656937" y="-190262"/>
            <a:ext cx="14314956" cy="1348022"/>
            <a:chOff x="-1006855" y="-159011"/>
            <a:chExt cx="9224964" cy="1822782"/>
          </a:xfrm>
        </p:grpSpPr>
        <p:pic>
          <p:nvPicPr>
            <p:cNvPr id="10" name="Picture 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1" name="TextBox 10"/>
            <p:cNvSpPr txBox="1"/>
            <p:nvPr/>
          </p:nvSpPr>
          <p:spPr>
            <a:xfrm>
              <a:off x="1148755" y="106141"/>
              <a:ext cx="5715000" cy="957196"/>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a:t>
              </a:r>
              <a:endParaRPr lang="en-US" dirty="0"/>
            </a:p>
          </p:txBody>
        </p:sp>
      </p:grpSp>
      <p:sp>
        <p:nvSpPr>
          <p:cNvPr id="2" name="TextBox 1"/>
          <p:cNvSpPr txBox="1"/>
          <p:nvPr/>
        </p:nvSpPr>
        <p:spPr>
          <a:xfrm>
            <a:off x="7013489" y="2557463"/>
            <a:ext cx="3642279" cy="2092881"/>
          </a:xfrm>
          <a:prstGeom prst="rect">
            <a:avLst/>
          </a:prstGeom>
          <a:noFill/>
        </p:spPr>
        <p:txBody>
          <a:bodyPr wrap="none" rtlCol="0">
            <a:spAutoFit/>
          </a:bodyPr>
          <a:lstStyle/>
          <a:p>
            <a:r>
              <a:rPr lang="en-US" sz="2800" b="1" u="sng" dirty="0">
                <a:solidFill>
                  <a:schemeClr val="bg1"/>
                </a:solidFill>
                <a:effectLst>
                  <a:outerShdw blurRad="38100" dist="38100" dir="2700000" algn="tl">
                    <a:srgbClr val="000000">
                      <a:alpha val="43137"/>
                    </a:srgbClr>
                  </a:outerShdw>
                </a:effectLst>
              </a:rPr>
              <a:t>Also required to </a:t>
            </a:r>
            <a:r>
              <a:rPr lang="en-US" sz="2800" b="1" u="sng" dirty="0" smtClean="0">
                <a:solidFill>
                  <a:schemeClr val="bg1"/>
                </a:solidFill>
                <a:effectLst>
                  <a:outerShdw blurRad="38100" dist="38100" dir="2700000" algn="tl">
                    <a:srgbClr val="000000">
                      <a:alpha val="43137"/>
                    </a:srgbClr>
                  </a:outerShdw>
                </a:effectLst>
              </a:rPr>
              <a:t>enter: </a:t>
            </a:r>
            <a:endParaRPr lang="en-US" sz="2800" b="1" u="sng" dirty="0">
              <a:solidFill>
                <a:schemeClr val="bg1"/>
              </a:solidFill>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100" b="1" dirty="0">
                <a:solidFill>
                  <a:schemeClr val="bg1"/>
                </a:solidFill>
                <a:effectLst>
                  <a:outerShdw blurRad="38100" dist="38100" dir="2700000" algn="tl">
                    <a:srgbClr val="000000">
                      <a:alpha val="43137"/>
                    </a:srgbClr>
                  </a:outerShdw>
                </a:effectLst>
              </a:rPr>
              <a:t>Admin name </a:t>
            </a:r>
          </a:p>
          <a:p>
            <a:pPr marL="285750" indent="-285750">
              <a:buFont typeface="Arial" panose="020B0604020202020204" pitchFamily="34" charset="0"/>
              <a:buChar char="•"/>
            </a:pPr>
            <a:r>
              <a:rPr lang="en-US" sz="2100" b="1" dirty="0">
                <a:solidFill>
                  <a:schemeClr val="bg1"/>
                </a:solidFill>
                <a:effectLst>
                  <a:outerShdw blurRad="38100" dist="38100" dir="2700000" algn="tl">
                    <a:srgbClr val="000000">
                      <a:alpha val="43137"/>
                    </a:srgbClr>
                  </a:outerShdw>
                </a:effectLst>
              </a:rPr>
              <a:t>title, </a:t>
            </a:r>
          </a:p>
          <a:p>
            <a:pPr marL="285750" indent="-285750">
              <a:buFont typeface="Arial" panose="020B0604020202020204" pitchFamily="34" charset="0"/>
              <a:buChar char="•"/>
            </a:pPr>
            <a:r>
              <a:rPr lang="en-US" sz="2100" b="1" dirty="0">
                <a:solidFill>
                  <a:schemeClr val="bg1"/>
                </a:solidFill>
                <a:effectLst>
                  <a:outerShdw blurRad="38100" dist="38100" dir="2700000" algn="tl">
                    <a:srgbClr val="000000">
                      <a:alpha val="43137"/>
                    </a:srgbClr>
                  </a:outerShdw>
                </a:effectLst>
              </a:rPr>
              <a:t>phone </a:t>
            </a:r>
          </a:p>
          <a:p>
            <a:pPr marL="285750" indent="-285750">
              <a:buFont typeface="Arial" panose="020B0604020202020204" pitchFamily="34" charset="0"/>
              <a:buChar char="•"/>
            </a:pPr>
            <a:r>
              <a:rPr lang="en-US" sz="2100" b="1" dirty="0">
                <a:solidFill>
                  <a:schemeClr val="bg1"/>
                </a:solidFill>
                <a:effectLst>
                  <a:outerShdw blurRad="38100" dist="38100" dir="2700000" algn="tl">
                    <a:srgbClr val="000000">
                      <a:alpha val="43137"/>
                    </a:srgbClr>
                  </a:outerShdw>
                </a:effectLst>
              </a:rPr>
              <a:t>e-mail</a:t>
            </a:r>
          </a:p>
          <a:p>
            <a:endParaRPr lang="en-US" dirty="0"/>
          </a:p>
        </p:txBody>
      </p:sp>
    </p:spTree>
    <p:extLst>
      <p:ext uri="{BB962C8B-B14F-4D97-AF65-F5344CB8AC3E}">
        <p14:creationId xmlns:p14="http://schemas.microsoft.com/office/powerpoint/2010/main" val="697407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9" name="TextBox 8"/>
          <p:cNvSpPr txBox="1"/>
          <p:nvPr/>
        </p:nvSpPr>
        <p:spPr>
          <a:xfrm>
            <a:off x="1688058" y="5829"/>
            <a:ext cx="8868324" cy="707886"/>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a:t>
            </a:r>
            <a:endParaRPr lang="en-US" dirty="0"/>
          </a:p>
        </p:txBody>
      </p:sp>
      <p:grpSp>
        <p:nvGrpSpPr>
          <p:cNvPr id="10" name="Group 9"/>
          <p:cNvGrpSpPr/>
          <p:nvPr/>
        </p:nvGrpSpPr>
        <p:grpSpPr>
          <a:xfrm>
            <a:off x="-1656937" y="-190262"/>
            <a:ext cx="14314956" cy="1348022"/>
            <a:chOff x="-1006855" y="-159011"/>
            <a:chExt cx="9224964" cy="1822782"/>
          </a:xfrm>
        </p:grpSpPr>
        <p:pic>
          <p:nvPicPr>
            <p:cNvPr id="11" name="Picture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2" name="TextBox 11"/>
            <p:cNvSpPr txBox="1"/>
            <p:nvPr/>
          </p:nvSpPr>
          <p:spPr>
            <a:xfrm>
              <a:off x="1148755" y="106141"/>
              <a:ext cx="5715000" cy="1331752"/>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 </a:t>
              </a:r>
              <a:r>
                <a:rPr lang="en-US" sz="4000" i="1" dirty="0">
                  <a:solidFill>
                    <a:schemeClr val="bg1"/>
                  </a:solidFill>
                </a:rPr>
                <a:t>(Cont’d)</a:t>
              </a:r>
              <a:endParaRPr lang="en-US" sz="4000" b="1" dirty="0">
                <a:solidFill>
                  <a:schemeClr val="bg1"/>
                </a:solidFill>
              </a:endParaRPr>
            </a:p>
            <a:p>
              <a:pPr marL="0" lvl="1"/>
              <a:endParaRPr lang="en-US" dirty="0"/>
            </a:p>
          </p:txBody>
        </p:sp>
      </p:grpSp>
      <p:pic>
        <p:nvPicPr>
          <p:cNvPr id="13" name="Picture 12"/>
          <p:cNvPicPr>
            <a:picLocks noChangeAspect="1"/>
          </p:cNvPicPr>
          <p:nvPr/>
        </p:nvPicPr>
        <p:blipFill>
          <a:blip r:embed="rId3"/>
          <a:stretch>
            <a:fillRect/>
          </a:stretch>
        </p:blipFill>
        <p:spPr>
          <a:xfrm>
            <a:off x="472479" y="1353851"/>
            <a:ext cx="5790391" cy="4997851"/>
          </a:xfrm>
          <a:prstGeom prst="rect">
            <a:avLst/>
          </a:prstGeom>
          <a:effectLst>
            <a:outerShdw blurRad="50800" dist="38100" dir="2700000" algn="tl" rotWithShape="0">
              <a:prstClr val="black">
                <a:alpha val="40000"/>
              </a:prstClr>
            </a:outerShdw>
          </a:effectLst>
        </p:spPr>
      </p:pic>
      <p:pic>
        <p:nvPicPr>
          <p:cNvPr id="14" name="Picture 13"/>
          <p:cNvPicPr>
            <a:picLocks noChangeAspect="1"/>
          </p:cNvPicPr>
          <p:nvPr/>
        </p:nvPicPr>
        <p:blipFill>
          <a:blip r:embed="rId4"/>
          <a:stretch>
            <a:fillRect/>
          </a:stretch>
        </p:blipFill>
        <p:spPr>
          <a:xfrm>
            <a:off x="6682668" y="3313227"/>
            <a:ext cx="5088158" cy="303847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6440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pic>
        <p:nvPicPr>
          <p:cNvPr id="5" name="Picture 2" descr="https://d30y9cdsu7xlg0.cloudfront.net/png/1674-200.png">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77" y="1759902"/>
            <a:ext cx="1905000" cy="1905000"/>
          </a:xfrm>
          <a:prstGeom prst="rect">
            <a:avLst/>
          </a:prstGeom>
          <a:solidFill>
            <a:schemeClr val="bg1"/>
          </a:solidFill>
          <a:effectLst>
            <a:outerShdw blurRad="50800" dist="88900" dir="2700000" algn="tl" rotWithShape="0">
              <a:prstClr val="black">
                <a:alpha val="40000"/>
              </a:prstClr>
            </a:outerShdw>
          </a:effectLst>
          <a:extLst/>
        </p:spPr>
      </p:pic>
      <p:sp>
        <p:nvSpPr>
          <p:cNvPr id="6" name="Rectangle 5"/>
          <p:cNvSpPr/>
          <p:nvPr/>
        </p:nvSpPr>
        <p:spPr>
          <a:xfrm>
            <a:off x="2864498" y="1576459"/>
            <a:ext cx="8625648" cy="3749744"/>
          </a:xfrm>
          <a:prstGeom prst="rect">
            <a:avLst/>
          </a:prstGeom>
        </p:spPr>
        <p:txBody>
          <a:bodyPr wrap="square">
            <a:spAutoFit/>
          </a:bodyPr>
          <a:lstStyle/>
          <a:p>
            <a:pPr>
              <a:spcAft>
                <a:spcPts val="1000"/>
              </a:spcAft>
            </a:pPr>
            <a:r>
              <a:rPr lang="en-US" sz="2800" b="1" dirty="0" smtClean="0">
                <a:solidFill>
                  <a:schemeClr val="bg1"/>
                </a:solidFill>
                <a:effectLst>
                  <a:outerShdw blurRad="38100" dist="38100" dir="2700000" algn="tl">
                    <a:srgbClr val="000000">
                      <a:alpha val="43137"/>
                    </a:srgbClr>
                  </a:outerShdw>
                </a:effectLst>
              </a:rPr>
              <a:t>Upon approval, you will receive an email with:</a:t>
            </a:r>
          </a:p>
          <a:p>
            <a:pPr marL="457200" indent="-457200">
              <a:spcAft>
                <a:spcPts val="1000"/>
              </a:spcAft>
              <a:buFont typeface="Arial" panose="020B0604020202020204" pitchFamily="34" charset="0"/>
              <a:buChar char="•"/>
            </a:pPr>
            <a:r>
              <a:rPr lang="en-US" sz="2800" b="1" dirty="0" smtClean="0">
                <a:solidFill>
                  <a:schemeClr val="bg1"/>
                </a:solidFill>
                <a:effectLst>
                  <a:outerShdw blurRad="38100" dist="38100" dir="2700000" algn="tl">
                    <a:srgbClr val="000000">
                      <a:alpha val="43137"/>
                    </a:srgbClr>
                  </a:outerShdw>
                </a:effectLst>
              </a:rPr>
              <a:t>Your Agency Code</a:t>
            </a:r>
          </a:p>
          <a:p>
            <a:pPr marL="457200" indent="-457200">
              <a:spcAft>
                <a:spcPts val="1000"/>
              </a:spcAft>
              <a:buFont typeface="Arial" panose="020B0604020202020204" pitchFamily="34" charset="0"/>
              <a:buChar char="•"/>
            </a:pPr>
            <a:r>
              <a:rPr lang="en-US" sz="2800" b="1" dirty="0" smtClean="0">
                <a:solidFill>
                  <a:schemeClr val="bg1"/>
                </a:solidFill>
                <a:effectLst>
                  <a:outerShdw blurRad="38100" dist="38100" dir="2700000" algn="tl">
                    <a:srgbClr val="000000">
                      <a:alpha val="43137"/>
                    </a:srgbClr>
                  </a:outerShdw>
                </a:effectLst>
              </a:rPr>
              <a:t>Templates (2) to provide registration instructions to your staff</a:t>
            </a:r>
          </a:p>
          <a:p>
            <a:pPr marL="1428750" lvl="2" indent="-514350">
              <a:spcAft>
                <a:spcPts val="1000"/>
              </a:spcAft>
              <a:buFont typeface="+mj-lt"/>
              <a:buAutoNum type="arabicPeriod"/>
            </a:pPr>
            <a:r>
              <a:rPr lang="en-US" sz="2800" b="1" dirty="0" smtClean="0">
                <a:solidFill>
                  <a:schemeClr val="bg1"/>
                </a:solidFill>
                <a:effectLst>
                  <a:outerShdw blurRad="38100" dist="38100" dir="2700000" algn="tl">
                    <a:srgbClr val="000000">
                      <a:alpha val="43137"/>
                    </a:srgbClr>
                  </a:outerShdw>
                </a:effectLst>
              </a:rPr>
              <a:t>Template for ODForm users </a:t>
            </a:r>
          </a:p>
          <a:p>
            <a:pPr marL="1428750" lvl="2" indent="-514350">
              <a:spcAft>
                <a:spcPts val="1000"/>
              </a:spcAft>
              <a:buFont typeface="+mj-lt"/>
              <a:buAutoNum type="arabicPeriod"/>
            </a:pPr>
            <a:r>
              <a:rPr lang="en-US" sz="2800" b="1" dirty="0" smtClean="0">
                <a:solidFill>
                  <a:schemeClr val="bg1"/>
                </a:solidFill>
                <a:effectLst>
                  <a:outerShdw blurRad="38100" dist="38100" dir="2700000" algn="tl">
                    <a:srgbClr val="000000">
                      <a:alpha val="43137"/>
                    </a:srgbClr>
                  </a:outerShdw>
                </a:effectLst>
              </a:rPr>
              <a:t>Template </a:t>
            </a:r>
            <a:r>
              <a:rPr lang="en-US" sz="2800" b="1" dirty="0">
                <a:solidFill>
                  <a:schemeClr val="bg1"/>
                </a:solidFill>
                <a:effectLst>
                  <a:outerShdw blurRad="38100" dist="38100" dir="2700000" algn="tl">
                    <a:srgbClr val="000000">
                      <a:alpha val="43137"/>
                    </a:srgbClr>
                  </a:outerShdw>
                </a:effectLst>
              </a:rPr>
              <a:t>for </a:t>
            </a:r>
            <a:r>
              <a:rPr lang="en-US" sz="2800" b="1" dirty="0" smtClean="0">
                <a:solidFill>
                  <a:schemeClr val="bg1"/>
                </a:solidFill>
                <a:effectLst>
                  <a:outerShdw blurRad="38100" dist="38100" dir="2700000" algn="tl">
                    <a:srgbClr val="000000">
                      <a:alpha val="43137"/>
                    </a:srgbClr>
                  </a:outerShdw>
                </a:effectLst>
              </a:rPr>
              <a:t>Fire/EMS and other partners </a:t>
            </a:r>
          </a:p>
          <a:p>
            <a:pPr marL="1371600" lvl="2" indent="-457200">
              <a:spcAft>
                <a:spcPts val="1000"/>
              </a:spcAft>
              <a:buFont typeface="Arial" panose="020B0604020202020204" pitchFamily="34" charset="0"/>
              <a:buChar char="•"/>
            </a:pPr>
            <a:endParaRPr lang="en-US" sz="2800" b="1" dirty="0" smtClean="0">
              <a:solidFill>
                <a:schemeClr val="bg1"/>
              </a:solidFill>
              <a:effectLst>
                <a:outerShdw blurRad="38100" dist="38100" dir="2700000" algn="tl">
                  <a:srgbClr val="000000">
                    <a:alpha val="43137"/>
                  </a:srgbClr>
                </a:outerShdw>
              </a:effectLst>
            </a:endParaRPr>
          </a:p>
        </p:txBody>
      </p:sp>
      <p:grpSp>
        <p:nvGrpSpPr>
          <p:cNvPr id="11" name="Group 10"/>
          <p:cNvGrpSpPr/>
          <p:nvPr/>
        </p:nvGrpSpPr>
        <p:grpSpPr>
          <a:xfrm>
            <a:off x="-1656937" y="-190262"/>
            <a:ext cx="14314956" cy="1348022"/>
            <a:chOff x="-1006855" y="-159011"/>
            <a:chExt cx="9224964" cy="1822782"/>
          </a:xfrm>
        </p:grpSpPr>
        <p:pic>
          <p:nvPicPr>
            <p:cNvPr id="12" name="Picture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3" name="TextBox 12"/>
            <p:cNvSpPr txBox="1"/>
            <p:nvPr/>
          </p:nvSpPr>
          <p:spPr>
            <a:xfrm>
              <a:off x="1212805" y="133020"/>
              <a:ext cx="5715000" cy="1331752"/>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 </a:t>
              </a:r>
              <a:r>
                <a:rPr lang="en-US" sz="4000" i="1" dirty="0">
                  <a:solidFill>
                    <a:schemeClr val="bg1"/>
                  </a:solidFill>
                </a:rPr>
                <a:t>(Cont’d</a:t>
              </a:r>
              <a:r>
                <a:rPr lang="en-US" sz="4000" i="1" dirty="0" smtClean="0">
                  <a:solidFill>
                    <a:schemeClr val="bg1"/>
                  </a:solidFill>
                </a:rPr>
                <a:t>)</a:t>
              </a:r>
              <a:endParaRPr lang="en-US" sz="4000" b="1" dirty="0">
                <a:solidFill>
                  <a:schemeClr val="bg1"/>
                </a:solidFill>
              </a:endParaRPr>
            </a:p>
            <a:p>
              <a:endParaRPr lang="en-US" dirty="0"/>
            </a:p>
          </p:txBody>
        </p:sp>
      </p:grpSp>
    </p:spTree>
    <p:extLst>
      <p:ext uri="{BB962C8B-B14F-4D97-AF65-F5344CB8AC3E}">
        <p14:creationId xmlns:p14="http://schemas.microsoft.com/office/powerpoint/2010/main" val="2739015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4" name="Rectangle 3"/>
          <p:cNvSpPr/>
          <p:nvPr/>
        </p:nvSpPr>
        <p:spPr>
          <a:xfrm>
            <a:off x="627846" y="1804139"/>
            <a:ext cx="10945034" cy="3908762"/>
          </a:xfrm>
          <a:prstGeom prst="rect">
            <a:avLst/>
          </a:prstGeom>
          <a:solidFill>
            <a:schemeClr val="bg1"/>
          </a:solidFill>
          <a:effectLst>
            <a:outerShdw blurRad="50800" dist="88900" dir="2700000" algn="tl" rotWithShape="0">
              <a:prstClr val="black">
                <a:alpha val="40000"/>
              </a:prstClr>
            </a:outerShdw>
          </a:effectLst>
        </p:spPr>
        <p:txBody>
          <a:bodyPr wrap="square">
            <a:spAutoFit/>
          </a:bodyPr>
          <a:lstStyle/>
          <a:p>
            <a:pPr>
              <a:spcAft>
                <a:spcPts val="1200"/>
              </a:spcAft>
            </a:pPr>
            <a:r>
              <a:rPr lang="en-US" sz="1400" b="1" dirty="0" smtClean="0">
                <a:latin typeface="Times New Roman" panose="02020603050405020304" pitchFamily="18" charset="0"/>
                <a:ea typeface="Times New Roman" panose="02020603050405020304" pitchFamily="18" charset="0"/>
              </a:rPr>
              <a:t>From: "</a:t>
            </a:r>
            <a:r>
              <a:rPr lang="en-US" sz="1400" b="1" u="sng" dirty="0" smtClean="0">
                <a:solidFill>
                  <a:srgbClr val="0000FF"/>
                </a:solidFill>
                <a:latin typeface="Times New Roman" panose="02020603050405020304" pitchFamily="18" charset="0"/>
                <a:ea typeface="Times New Roman" panose="02020603050405020304" pitchFamily="18" charset="0"/>
                <a:hlinkClick r:id="rId3"/>
              </a:rPr>
              <a:t>odmap@wb.hidta.org</a:t>
            </a:r>
            <a:r>
              <a:rPr lang="en-US" sz="1400" b="1" dirty="0" smtClean="0">
                <a:latin typeface="Times New Roman" panose="02020603050405020304" pitchFamily="18" charset="0"/>
                <a:ea typeface="Times New Roman" panose="02020603050405020304" pitchFamily="18" charset="0"/>
              </a:rPr>
              <a:t>" &lt;</a:t>
            </a:r>
            <a:r>
              <a:rPr lang="en-US" sz="1400" b="1" u="sng" dirty="0" smtClean="0">
                <a:solidFill>
                  <a:srgbClr val="0000FF"/>
                </a:solidFill>
                <a:latin typeface="Times New Roman" panose="02020603050405020304" pitchFamily="18" charset="0"/>
                <a:ea typeface="Times New Roman" panose="02020603050405020304" pitchFamily="18" charset="0"/>
                <a:hlinkClick r:id="rId3"/>
              </a:rPr>
              <a:t>odmap@wb.hidta.org</a:t>
            </a:r>
            <a:r>
              <a:rPr lang="en-US" sz="1400" b="1" dirty="0" smtClean="0">
                <a:latin typeface="Times New Roman" panose="02020603050405020304" pitchFamily="18" charset="0"/>
                <a:ea typeface="Times New Roman" panose="02020603050405020304" pitchFamily="18" charset="0"/>
              </a:rPr>
              <a:t>&gt;</a:t>
            </a:r>
            <a:br>
              <a:rPr lang="en-US" sz="1400" b="1" dirty="0" smtClean="0">
                <a:latin typeface="Times New Roman" panose="02020603050405020304" pitchFamily="18" charset="0"/>
                <a:ea typeface="Times New Roman" panose="02020603050405020304" pitchFamily="18" charset="0"/>
              </a:rPr>
            </a:br>
            <a:r>
              <a:rPr lang="en-US" sz="1400" b="1" dirty="0" smtClean="0">
                <a:latin typeface="Times New Roman" panose="02020603050405020304" pitchFamily="18" charset="0"/>
                <a:ea typeface="Times New Roman" panose="02020603050405020304" pitchFamily="18" charset="0"/>
              </a:rPr>
              <a:t>Date: Tue, Jan 16, 2018 at 9:16 AM -0500</a:t>
            </a:r>
            <a:br>
              <a:rPr lang="en-US" sz="1400" b="1" dirty="0" smtClean="0">
                <a:latin typeface="Times New Roman" panose="02020603050405020304" pitchFamily="18" charset="0"/>
                <a:ea typeface="Times New Roman" panose="02020603050405020304" pitchFamily="18" charset="0"/>
              </a:rPr>
            </a:br>
            <a:r>
              <a:rPr lang="en-US" sz="1400" b="1" dirty="0" smtClean="0">
                <a:latin typeface="Times New Roman" panose="02020603050405020304" pitchFamily="18" charset="0"/>
                <a:ea typeface="Times New Roman" panose="02020603050405020304" pitchFamily="18" charset="0"/>
              </a:rPr>
              <a:t>Subject: </a:t>
            </a:r>
            <a:r>
              <a:rPr lang="en-US" sz="1400" b="1" dirty="0"/>
              <a:t>ODMAP Agency Code</a:t>
            </a:r>
            <a:r>
              <a:rPr lang="en-US" sz="1400" b="1" dirty="0" smtClean="0">
                <a:latin typeface="Times New Roman" panose="02020603050405020304" pitchFamily="18" charset="0"/>
                <a:ea typeface="Times New Roman" panose="02020603050405020304" pitchFamily="18" charset="0"/>
              </a:rPr>
              <a:t/>
            </a:r>
            <a:br>
              <a:rPr lang="en-US" sz="1400" b="1" dirty="0" smtClean="0">
                <a:latin typeface="Times New Roman" panose="02020603050405020304" pitchFamily="18" charset="0"/>
                <a:ea typeface="Times New Roman" panose="02020603050405020304" pitchFamily="18" charset="0"/>
              </a:rPr>
            </a:br>
            <a:r>
              <a:rPr lang="en-US" sz="1400" b="1" dirty="0" smtClean="0">
                <a:latin typeface="Times New Roman" panose="02020603050405020304" pitchFamily="18" charset="0"/>
                <a:ea typeface="Times New Roman" panose="02020603050405020304" pitchFamily="18" charset="0"/>
              </a:rPr>
              <a:t>To: “Shumaker, Erik" &lt;</a:t>
            </a:r>
            <a:r>
              <a:rPr lang="en-US" sz="1400" b="1" u="sng" dirty="0" smtClean="0">
                <a:solidFill>
                  <a:srgbClr val="0000FF"/>
                </a:solidFill>
                <a:latin typeface="Times New Roman" panose="02020603050405020304" pitchFamily="18" charset="0"/>
                <a:ea typeface="Times New Roman" panose="02020603050405020304" pitchFamily="18" charset="0"/>
              </a:rPr>
              <a:t>es@fauquirecounty.gov</a:t>
            </a:r>
            <a:r>
              <a:rPr lang="en-US" sz="1400" b="1" dirty="0" smtClean="0">
                <a:latin typeface="Times New Roman" panose="02020603050405020304" pitchFamily="18" charset="0"/>
                <a:ea typeface="Times New Roman" panose="02020603050405020304" pitchFamily="18" charset="0"/>
              </a:rPr>
              <a:t>&gt;</a:t>
            </a:r>
            <a:br>
              <a:rPr lang="en-US" sz="1400" b="1" dirty="0" smtClean="0">
                <a:latin typeface="Times New Roman" panose="02020603050405020304" pitchFamily="18" charset="0"/>
                <a:ea typeface="Times New Roman" panose="02020603050405020304" pitchFamily="18" charset="0"/>
              </a:rPr>
            </a:br>
            <a:endParaRPr lang="en-US" sz="1400" b="1" dirty="0" smtClean="0">
              <a:latin typeface="Times New Roman" panose="02020603050405020304" pitchFamily="18" charset="0"/>
              <a:ea typeface="Calibri" panose="020F0502020204030204" pitchFamily="34" charset="0"/>
            </a:endParaRPr>
          </a:p>
          <a:p>
            <a:r>
              <a:rPr lang="en-US" sz="1400" b="1" dirty="0" smtClean="0">
                <a:latin typeface="Times New Roman" panose="02020603050405020304" pitchFamily="18" charset="0"/>
                <a:ea typeface="Times New Roman" panose="02020603050405020304" pitchFamily="18" charset="0"/>
              </a:rPr>
              <a:t>Hello Erik Shumaker, </a:t>
            </a: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The participation agreement between W/B HIDTA and the Washington / Baltimore HIDTA has been approved.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Your Agency Code is </a:t>
            </a:r>
            <a:r>
              <a:rPr lang="en-US" sz="1400" b="1" u="sng" dirty="0" smtClean="0">
                <a:solidFill>
                  <a:srgbClr val="C00000"/>
                </a:solidFill>
                <a:latin typeface="Times New Roman" panose="02020603050405020304" pitchFamily="18" charset="0"/>
                <a:ea typeface="Times New Roman" panose="02020603050405020304" pitchFamily="18" charset="0"/>
              </a:rPr>
              <a:t>RXNHUR</a:t>
            </a: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This code must be entered during the registration process in order for your agency's users to be able to use ODMAP.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
            </a:r>
            <a:br>
              <a:rPr lang="en-US" sz="1400" b="1" dirty="0">
                <a:latin typeface="Times New Roman" panose="02020603050405020304" pitchFamily="18" charset="0"/>
                <a:ea typeface="Times New Roman" panose="02020603050405020304" pitchFamily="18" charset="0"/>
              </a:rPr>
            </a:br>
            <a:r>
              <a:rPr lang="en-US" sz="1400" b="1" dirty="0">
                <a:latin typeface="Times New Roman" panose="02020603050405020304" pitchFamily="18" charset="0"/>
                <a:ea typeface="Times New Roman" panose="02020603050405020304" pitchFamily="18" charset="0"/>
              </a:rPr>
              <a:t>If your agency uses Case Explorer, your users can sign up through the Case Explorer interface if you want them to be able to send Overdose Case Data to Case Explorer using the </a:t>
            </a:r>
            <a:r>
              <a:rPr lang="en-US" sz="1400" b="1" dirty="0" smtClean="0">
                <a:latin typeface="Times New Roman" panose="02020603050405020304" pitchFamily="18" charset="0"/>
                <a:ea typeface="Times New Roman" panose="02020603050405020304" pitchFamily="18" charset="0"/>
              </a:rPr>
              <a:t>ODForm </a:t>
            </a:r>
            <a:r>
              <a:rPr lang="en-US" sz="1400" b="1" dirty="0">
                <a:latin typeface="Times New Roman" panose="02020603050405020304" pitchFamily="18" charset="0"/>
                <a:ea typeface="Times New Roman" panose="02020603050405020304" pitchFamily="18" charset="0"/>
              </a:rPr>
              <a:t>in ODMAP. </a:t>
            </a:r>
            <a:endParaRPr lang="en-US" sz="1400" b="1" dirty="0" smtClean="0">
              <a:latin typeface="Times New Roman" panose="02020603050405020304" pitchFamily="18" charset="0"/>
              <a:ea typeface="Times New Roman" panose="02020603050405020304" pitchFamily="18" charset="0"/>
            </a:endParaRPr>
          </a:p>
          <a:p>
            <a:r>
              <a:rPr lang="en-US" sz="1400" b="1" dirty="0" smtClean="0">
                <a:latin typeface="Times New Roman" panose="02020603050405020304" pitchFamily="18" charset="0"/>
                <a:ea typeface="Times New Roman" panose="02020603050405020304" pitchFamily="18" charset="0"/>
              </a:rPr>
              <a:t>Here </a:t>
            </a:r>
            <a:r>
              <a:rPr lang="en-US" sz="1400" b="1" dirty="0">
                <a:latin typeface="Times New Roman" panose="02020603050405020304" pitchFamily="18" charset="0"/>
                <a:ea typeface="Times New Roman" panose="02020603050405020304" pitchFamily="18" charset="0"/>
              </a:rPr>
              <a:t>is an example email you can send to those users with </a:t>
            </a:r>
            <a:r>
              <a:rPr lang="en-US" sz="1400" b="1" dirty="0" smtClean="0">
                <a:latin typeface="Times New Roman" panose="02020603050405020304" pitchFamily="18" charset="0"/>
                <a:ea typeface="Times New Roman" panose="02020603050405020304" pitchFamily="18" charset="0"/>
              </a:rPr>
              <a:t>instructions. </a:t>
            </a:r>
            <a:r>
              <a:rPr lang="en-US" sz="1400" b="1" dirty="0">
                <a:solidFill>
                  <a:srgbClr val="C00000"/>
                </a:solidFill>
                <a:latin typeface="Times New Roman" panose="02020603050405020304" pitchFamily="18" charset="0"/>
                <a:ea typeface="Times New Roman" panose="02020603050405020304" pitchFamily="18" charset="0"/>
              </a:rPr>
              <a:t/>
            </a:r>
            <a:br>
              <a:rPr lang="en-US" sz="1400" b="1" dirty="0">
                <a:solidFill>
                  <a:srgbClr val="C00000"/>
                </a:solidFill>
                <a:latin typeface="Times New Roman" panose="02020603050405020304" pitchFamily="18" charset="0"/>
                <a:ea typeface="Times New Roman" panose="02020603050405020304" pitchFamily="18" charset="0"/>
              </a:rPr>
            </a:br>
            <a:endParaRPr lang="en-US" sz="1400" b="1" dirty="0">
              <a:solidFill>
                <a:srgbClr val="C00000"/>
              </a:solidFill>
            </a:endParaRPr>
          </a:p>
        </p:txBody>
      </p:sp>
      <p:sp>
        <p:nvSpPr>
          <p:cNvPr id="5" name="TextBox 4"/>
          <p:cNvSpPr txBox="1"/>
          <p:nvPr/>
        </p:nvSpPr>
        <p:spPr>
          <a:xfrm>
            <a:off x="630521" y="1100876"/>
            <a:ext cx="9740039" cy="523220"/>
          </a:xfrm>
          <a:prstGeom prst="rect">
            <a:avLst/>
          </a:prstGeom>
          <a:noFill/>
        </p:spPr>
        <p:txBody>
          <a:bodyPr wrap="none" rtlCol="0">
            <a:spAutoFit/>
          </a:bodyPr>
          <a:lstStyle/>
          <a:p>
            <a:r>
              <a:rPr lang="en-US" sz="2800" b="1" dirty="0" smtClean="0">
                <a:solidFill>
                  <a:schemeClr val="bg1"/>
                </a:solidFill>
              </a:rPr>
              <a:t>You will receive an Agency approval email with the Agency Code</a:t>
            </a:r>
            <a:endParaRPr lang="en-US" sz="2800" b="1" dirty="0">
              <a:solidFill>
                <a:schemeClr val="bg1"/>
              </a:solidFill>
            </a:endParaRPr>
          </a:p>
        </p:txBody>
      </p:sp>
      <p:grpSp>
        <p:nvGrpSpPr>
          <p:cNvPr id="2" name="Group 1"/>
          <p:cNvGrpSpPr/>
          <p:nvPr/>
        </p:nvGrpSpPr>
        <p:grpSpPr>
          <a:xfrm>
            <a:off x="784767" y="5638800"/>
            <a:ext cx="3429882" cy="1219200"/>
            <a:chOff x="784767" y="5638800"/>
            <a:chExt cx="3429882" cy="1219200"/>
          </a:xfrm>
        </p:grpSpPr>
        <p:sp>
          <p:nvSpPr>
            <p:cNvPr id="6" name="TextBox 5">
              <a:hlinkClick r:id="rId4" action="ppaction://hlinksldjump"/>
            </p:cNvPr>
            <p:cNvSpPr txBox="1"/>
            <p:nvPr/>
          </p:nvSpPr>
          <p:spPr>
            <a:xfrm>
              <a:off x="2083681" y="6121327"/>
              <a:ext cx="2130968" cy="338554"/>
            </a:xfrm>
            <a:prstGeom prst="rect">
              <a:avLst/>
            </a:prstGeom>
            <a:noFill/>
            <a:ln w="12700">
              <a:solidFill>
                <a:schemeClr val="bg1"/>
              </a:solidFill>
            </a:ln>
          </p:spPr>
          <p:txBody>
            <a:bodyPr wrap="none" rtlCol="0">
              <a:spAutoFit/>
            </a:bodyPr>
            <a:lstStyle/>
            <a:p>
              <a:r>
                <a:rPr lang="en-US" sz="1600" b="1" dirty="0" smtClean="0">
                  <a:solidFill>
                    <a:schemeClr val="bg1"/>
                  </a:solidFill>
                </a:rPr>
                <a:t>LE user email Template</a:t>
              </a:r>
              <a:endParaRPr lang="en-US" sz="1600" b="1" dirty="0">
                <a:solidFill>
                  <a:schemeClr val="bg1"/>
                </a:solidFill>
              </a:endParaRPr>
            </a:p>
          </p:txBody>
        </p:sp>
        <p:pic>
          <p:nvPicPr>
            <p:cNvPr id="8" name="Picture 7">
              <a:hlinkClick r:id="rId4" action="ppaction://hlinksldjump"/>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84767" y="5638800"/>
              <a:ext cx="1219200" cy="1219200"/>
            </a:xfrm>
            <a:prstGeom prst="rect">
              <a:avLst/>
            </a:prstGeom>
            <a:noFill/>
          </p:spPr>
        </p:pic>
      </p:grpSp>
      <p:grpSp>
        <p:nvGrpSpPr>
          <p:cNvPr id="3" name="Group 2"/>
          <p:cNvGrpSpPr/>
          <p:nvPr/>
        </p:nvGrpSpPr>
        <p:grpSpPr>
          <a:xfrm>
            <a:off x="6963198" y="5624512"/>
            <a:ext cx="4941087" cy="1397686"/>
            <a:chOff x="6963198" y="5624512"/>
            <a:chExt cx="4941087" cy="1397686"/>
          </a:xfrm>
        </p:grpSpPr>
        <p:sp>
          <p:nvSpPr>
            <p:cNvPr id="7" name="TextBox 6"/>
            <p:cNvSpPr txBox="1"/>
            <p:nvPr/>
          </p:nvSpPr>
          <p:spPr>
            <a:xfrm>
              <a:off x="8191153" y="6112601"/>
              <a:ext cx="3713132" cy="338554"/>
            </a:xfrm>
            <a:prstGeom prst="rect">
              <a:avLst/>
            </a:prstGeom>
            <a:noFill/>
            <a:ln w="12700">
              <a:solidFill>
                <a:schemeClr val="bg1"/>
              </a:solidFill>
            </a:ln>
          </p:spPr>
          <p:txBody>
            <a:bodyPr wrap="none" rtlCol="0">
              <a:spAutoFit/>
            </a:bodyPr>
            <a:lstStyle/>
            <a:p>
              <a:r>
                <a:rPr lang="en-US" sz="1600" b="1" dirty="0" smtClean="0">
                  <a:solidFill>
                    <a:schemeClr val="bg1"/>
                  </a:solidFill>
                </a:rPr>
                <a:t>Fire/EMS/ Other partners email Template</a:t>
              </a:r>
              <a:endParaRPr lang="en-US" sz="1600" b="1" dirty="0">
                <a:solidFill>
                  <a:schemeClr val="bg1"/>
                </a:solidFill>
              </a:endParaRPr>
            </a:p>
          </p:txBody>
        </p:sp>
        <p:pic>
          <p:nvPicPr>
            <p:cNvPr id="9" name="Picture 8">
              <a:hlinkClick r:id="rId6" action="ppaction://hlinksldjump"/>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963198" y="5624512"/>
              <a:ext cx="1397686" cy="1397686"/>
            </a:xfrm>
            <a:prstGeom prst="rect">
              <a:avLst/>
            </a:prstGeom>
            <a:noFill/>
          </p:spPr>
        </p:pic>
      </p:grpSp>
      <p:grpSp>
        <p:nvGrpSpPr>
          <p:cNvPr id="11" name="Group 10"/>
          <p:cNvGrpSpPr/>
          <p:nvPr/>
        </p:nvGrpSpPr>
        <p:grpSpPr>
          <a:xfrm>
            <a:off x="-1656937" y="-190262"/>
            <a:ext cx="14314956" cy="1348022"/>
            <a:chOff x="-1006855" y="-159011"/>
            <a:chExt cx="9224964" cy="1822782"/>
          </a:xfrm>
        </p:grpSpPr>
        <p:pic>
          <p:nvPicPr>
            <p:cNvPr id="12" name="Picture 11"/>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3" name="TextBox 12"/>
            <p:cNvSpPr txBox="1"/>
            <p:nvPr/>
          </p:nvSpPr>
          <p:spPr>
            <a:xfrm>
              <a:off x="1148755" y="106141"/>
              <a:ext cx="5715000" cy="1331752"/>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 </a:t>
              </a:r>
              <a:r>
                <a:rPr lang="en-US" sz="4000" i="1" dirty="0">
                  <a:solidFill>
                    <a:schemeClr val="bg1"/>
                  </a:solidFill>
                </a:rPr>
                <a:t>(Cont’d</a:t>
              </a:r>
              <a:r>
                <a:rPr lang="en-US" sz="4000" i="1" dirty="0" smtClean="0">
                  <a:solidFill>
                    <a:schemeClr val="bg1"/>
                  </a:solidFill>
                </a:rPr>
                <a:t>)</a:t>
              </a:r>
              <a:endParaRPr lang="en-US" sz="4000" b="1" dirty="0">
                <a:solidFill>
                  <a:schemeClr val="bg1"/>
                </a:solidFill>
              </a:endParaRPr>
            </a:p>
            <a:p>
              <a:endParaRPr lang="en-US" dirty="0"/>
            </a:p>
          </p:txBody>
        </p:sp>
      </p:grpSp>
    </p:spTree>
    <p:extLst>
      <p:ext uri="{BB962C8B-B14F-4D97-AF65-F5344CB8AC3E}">
        <p14:creationId xmlns:p14="http://schemas.microsoft.com/office/powerpoint/2010/main" val="208624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5" name="Rectangle 4"/>
          <p:cNvSpPr/>
          <p:nvPr/>
        </p:nvSpPr>
        <p:spPr>
          <a:xfrm>
            <a:off x="474684" y="1385585"/>
            <a:ext cx="10841016" cy="4893647"/>
          </a:xfrm>
          <a:prstGeom prst="rect">
            <a:avLst/>
          </a:prstGeom>
          <a:solidFill>
            <a:schemeClr val="bg1"/>
          </a:solidFill>
          <a:effectLst>
            <a:outerShdw blurRad="50800" dist="88900" dir="2700000" algn="tl" rotWithShape="0">
              <a:prstClr val="black">
                <a:alpha val="40000"/>
              </a:prstClr>
            </a:outerShdw>
          </a:effectLst>
        </p:spPr>
        <p:txBody>
          <a:bodyPr wrap="square">
            <a:spAutoFit/>
          </a:bodyPr>
          <a:lstStyle/>
          <a:p>
            <a:r>
              <a:rPr lang="en-US" sz="1300" b="1" i="1" dirty="0">
                <a:latin typeface="Times New Roman" panose="02020603050405020304" pitchFamily="18" charset="0"/>
                <a:ea typeface="Times New Roman" panose="02020603050405020304" pitchFamily="18" charset="0"/>
              </a:rPr>
              <a:t>Subject: Register for ODMAP through Case Explorer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Body: W/B HIDTA is now a part of the Overdose Detection Mapping Application Program (ODMAP). As part of this program, we will be using ODMAP </a:t>
            </a:r>
            <a:r>
              <a:rPr lang="en-US" sz="1300" b="1" i="1" dirty="0" smtClean="0">
                <a:latin typeface="Times New Roman" panose="02020603050405020304" pitchFamily="18" charset="0"/>
                <a:ea typeface="Times New Roman" panose="02020603050405020304" pitchFamily="18" charset="0"/>
              </a:rPr>
              <a:t>to     </a:t>
            </a:r>
            <a:r>
              <a:rPr lang="en-US" sz="1300" b="1" i="1" dirty="0">
                <a:latin typeface="Times New Roman" panose="02020603050405020304" pitchFamily="18" charset="0"/>
                <a:ea typeface="Times New Roman" panose="02020603050405020304" pitchFamily="18" charset="0"/>
              </a:rPr>
              <a:t>capture Overdose Case Data and send it to Case Explorer. To facilitate this, you must register through Case Explorer using the following Agency Code: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u="sng" dirty="0">
                <a:solidFill>
                  <a:srgbClr val="C00000"/>
                </a:solidFill>
                <a:latin typeface="Times New Roman" panose="02020603050405020304" pitchFamily="18" charset="0"/>
                <a:ea typeface="Times New Roman" panose="02020603050405020304" pitchFamily="18" charset="0"/>
              </a:rPr>
              <a:t>RXNHUR</a:t>
            </a: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Please follow the instructions below.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Instructions to Register for ODMAP through Case Explorer</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To create an account, you must click on the Your Profile link in the CE navigation menu. Below your profile information, there is an ODMap Account section.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ODMap will use the Case Explorer profile information to register your ODMap account. Your ODMAP username will become the email address that is listed in your profile. You must enter a desired password and the agency code. You are required to agree to the terms in the Policies and Procedures documents for both Case Explorer and ODMap.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Once those steps are complete, you may click the CREATE ODMAP ACCOUNT button. The account will automatically be created and will automatically be linked to your Case Explorer account.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When you register for an ODMap account, an automatic email notification will be sent to any administrator of your default Case Explorer role.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To login to ODMap, navigate to the site: </a:t>
            </a:r>
            <a:r>
              <a:rPr lang="en-US" sz="1300" b="1" i="1" u="sng" dirty="0">
                <a:solidFill>
                  <a:srgbClr val="0000FF"/>
                </a:solidFill>
                <a:latin typeface="Times New Roman" panose="02020603050405020304" pitchFamily="18" charset="0"/>
                <a:ea typeface="Times New Roman" panose="02020603050405020304" pitchFamily="18" charset="0"/>
                <a:hlinkClick r:id="rId3"/>
              </a:rPr>
              <a:t>https://odmap.hidta.org</a:t>
            </a:r>
            <a:r>
              <a:rPr lang="en-US" sz="1300" b="1" i="1" dirty="0">
                <a:latin typeface="Times New Roman" panose="02020603050405020304" pitchFamily="18" charset="0"/>
                <a:ea typeface="Times New Roman" panose="02020603050405020304" pitchFamily="18" charset="0"/>
              </a:rPr>
              <a:t> </a:t>
            </a:r>
            <a:r>
              <a:rPr lang="en-US" sz="1300" dirty="0">
                <a:latin typeface="Times New Roman" panose="02020603050405020304" pitchFamily="18" charset="0"/>
                <a:ea typeface="Times New Roman" panose="02020603050405020304" pitchFamily="18" charset="0"/>
              </a:rPr>
              <a:t/>
            </a:r>
            <a:br>
              <a:rPr lang="en-US" sz="1300" dirty="0">
                <a:latin typeface="Times New Roman" panose="02020603050405020304" pitchFamily="18" charset="0"/>
                <a:ea typeface="Times New Roman" panose="02020603050405020304" pitchFamily="18" charset="0"/>
              </a:rPr>
            </a:br>
            <a:endParaRPr lang="en-US" sz="1300" dirty="0"/>
          </a:p>
        </p:txBody>
      </p:sp>
      <p:sp>
        <p:nvSpPr>
          <p:cNvPr id="6" name="Rectangle 5"/>
          <p:cNvSpPr/>
          <p:nvPr/>
        </p:nvSpPr>
        <p:spPr>
          <a:xfrm>
            <a:off x="474684" y="921175"/>
            <a:ext cx="11117100" cy="430887"/>
          </a:xfrm>
          <a:prstGeom prst="rect">
            <a:avLst/>
          </a:prstGeom>
          <a:noFill/>
        </p:spPr>
        <p:txBody>
          <a:bodyPr wrap="square">
            <a:spAutoFit/>
          </a:bodyPr>
          <a:lstStyle/>
          <a:p>
            <a:r>
              <a:rPr lang="en-US" sz="2200" b="1" dirty="0" smtClean="0">
                <a:solidFill>
                  <a:schemeClr val="bg1"/>
                </a:solidFill>
              </a:rPr>
              <a:t>The template </a:t>
            </a:r>
            <a:r>
              <a:rPr lang="en-US" sz="2200" b="1" dirty="0">
                <a:solidFill>
                  <a:schemeClr val="bg1"/>
                </a:solidFill>
              </a:rPr>
              <a:t>to use with </a:t>
            </a:r>
            <a:r>
              <a:rPr lang="en-US" sz="2200" b="1" dirty="0" smtClean="0">
                <a:solidFill>
                  <a:schemeClr val="bg1"/>
                </a:solidFill>
              </a:rPr>
              <a:t>a Law Enforcement/ODFORM user</a:t>
            </a:r>
            <a:endParaRPr lang="en-US" sz="2200" u="sng" dirty="0">
              <a:solidFill>
                <a:schemeClr val="bg1"/>
              </a:solidFill>
            </a:endParaRPr>
          </a:p>
        </p:txBody>
      </p:sp>
      <p:grpSp>
        <p:nvGrpSpPr>
          <p:cNvPr id="2" name="Group 1"/>
          <p:cNvGrpSpPr/>
          <p:nvPr/>
        </p:nvGrpSpPr>
        <p:grpSpPr>
          <a:xfrm>
            <a:off x="7887629" y="5907710"/>
            <a:ext cx="4023205" cy="817418"/>
            <a:chOff x="7887629" y="5993438"/>
            <a:chExt cx="4023205" cy="817418"/>
          </a:xfrm>
        </p:grpSpPr>
        <p:pic>
          <p:nvPicPr>
            <p:cNvPr id="7" name="Picture 6">
              <a:hlinkClick r:id="rId4" action="ppaction://hlinksldjump"/>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887629" y="5993438"/>
              <a:ext cx="910032" cy="817418"/>
            </a:xfrm>
            <a:prstGeom prst="rect">
              <a:avLst/>
            </a:prstGeom>
            <a:solidFill>
              <a:schemeClr val="bg1"/>
            </a:solidFill>
            <a:ln w="50800">
              <a:solidFill>
                <a:srgbClr val="00B050"/>
              </a:solidFill>
            </a:ln>
            <a:effectLst>
              <a:outerShdw blurRad="50800" dist="38100" dir="2700000" algn="tl" rotWithShape="0">
                <a:prstClr val="black">
                  <a:alpha val="40000"/>
                </a:prstClr>
              </a:outerShdw>
            </a:effectLst>
          </p:spPr>
        </p:pic>
        <p:sp>
          <p:nvSpPr>
            <p:cNvPr id="8" name="TextBox 7"/>
            <p:cNvSpPr txBox="1"/>
            <p:nvPr/>
          </p:nvSpPr>
          <p:spPr>
            <a:xfrm>
              <a:off x="8935917" y="6349745"/>
              <a:ext cx="2974917" cy="338554"/>
            </a:xfrm>
            <a:prstGeom prst="rect">
              <a:avLst/>
            </a:prstGeom>
            <a:noFill/>
            <a:ln w="12700">
              <a:solidFill>
                <a:schemeClr val="bg1"/>
              </a:solidFill>
            </a:ln>
          </p:spPr>
          <p:txBody>
            <a:bodyPr wrap="none" rtlCol="0">
              <a:spAutoFit/>
            </a:bodyPr>
            <a:lstStyle/>
            <a:p>
              <a:r>
                <a:rPr lang="en-US" sz="1600" b="1" dirty="0" smtClean="0">
                  <a:solidFill>
                    <a:schemeClr val="bg1"/>
                  </a:solidFill>
                </a:rPr>
                <a:t>Click to advance to the next slide</a:t>
              </a:r>
              <a:endParaRPr lang="en-US" sz="1600" b="1" dirty="0">
                <a:solidFill>
                  <a:schemeClr val="bg1"/>
                </a:solidFill>
              </a:endParaRPr>
            </a:p>
          </p:txBody>
        </p:sp>
      </p:grpSp>
      <p:grpSp>
        <p:nvGrpSpPr>
          <p:cNvPr id="9" name="Group 8"/>
          <p:cNvGrpSpPr/>
          <p:nvPr/>
        </p:nvGrpSpPr>
        <p:grpSpPr>
          <a:xfrm>
            <a:off x="-1656937" y="-190262"/>
            <a:ext cx="14314956" cy="1348022"/>
            <a:chOff x="-1006855" y="-159011"/>
            <a:chExt cx="9224964" cy="1822782"/>
          </a:xfrm>
        </p:grpSpPr>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1" name="TextBox 10"/>
            <p:cNvSpPr txBox="1"/>
            <p:nvPr/>
          </p:nvSpPr>
          <p:spPr>
            <a:xfrm>
              <a:off x="1148755" y="133020"/>
              <a:ext cx="5715000" cy="1331752"/>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 </a:t>
              </a:r>
              <a:r>
                <a:rPr lang="en-US" sz="4000" i="1" dirty="0">
                  <a:solidFill>
                    <a:schemeClr val="bg1"/>
                  </a:solidFill>
                </a:rPr>
                <a:t>(Cont’d</a:t>
              </a:r>
              <a:r>
                <a:rPr lang="en-US" sz="4000" i="1" dirty="0" smtClean="0">
                  <a:solidFill>
                    <a:schemeClr val="bg1"/>
                  </a:solidFill>
                </a:rPr>
                <a:t>)</a:t>
              </a:r>
              <a:endParaRPr lang="en-US" sz="4000" b="1" dirty="0">
                <a:solidFill>
                  <a:schemeClr val="bg1"/>
                </a:solidFill>
              </a:endParaRPr>
            </a:p>
            <a:p>
              <a:endParaRPr lang="en-US" dirty="0"/>
            </a:p>
          </p:txBody>
        </p:sp>
      </p:grpSp>
    </p:spTree>
    <p:extLst>
      <p:ext uri="{BB962C8B-B14F-4D97-AF65-F5344CB8AC3E}">
        <p14:creationId xmlns:p14="http://schemas.microsoft.com/office/powerpoint/2010/main" val="305019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6" name="Rectangle 5"/>
          <p:cNvSpPr/>
          <p:nvPr/>
        </p:nvSpPr>
        <p:spPr>
          <a:xfrm>
            <a:off x="433546" y="1761720"/>
            <a:ext cx="11342818" cy="3693319"/>
          </a:xfrm>
          <a:prstGeom prst="rect">
            <a:avLst/>
          </a:prstGeom>
          <a:solidFill>
            <a:schemeClr val="bg1"/>
          </a:solidFill>
          <a:effectLst>
            <a:outerShdw blurRad="50800" dist="88900" dir="2700000" algn="tl" rotWithShape="0">
              <a:prstClr val="black">
                <a:alpha val="40000"/>
              </a:prstClr>
            </a:outerShdw>
          </a:effectLst>
        </p:spPr>
        <p:txBody>
          <a:bodyPr wrap="square">
            <a:spAutoFit/>
          </a:bodyPr>
          <a:lstStyle/>
          <a:p>
            <a:r>
              <a:rPr lang="en-US" sz="1300" b="1" i="1" dirty="0">
                <a:latin typeface="Times New Roman" panose="02020603050405020304" pitchFamily="18" charset="0"/>
                <a:ea typeface="Times New Roman" panose="02020603050405020304" pitchFamily="18" charset="0"/>
              </a:rPr>
              <a:t>Subject: Registering for ODMAP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Body: W/B HIDTA is now a part of the Overdose Detection Mapping Application Program (ODMAP). To begin entering Overdose’s into ODMAP, you must register first using the following Agency Code: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u="sng" dirty="0">
                <a:solidFill>
                  <a:srgbClr val="C00000"/>
                </a:solidFill>
                <a:latin typeface="Times New Roman" panose="02020603050405020304" pitchFamily="18" charset="0"/>
                <a:ea typeface="Times New Roman" panose="02020603050405020304" pitchFamily="18" charset="0"/>
              </a:rPr>
              <a:t>RXNHUR</a:t>
            </a: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Please follow the instructions below.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To create an account, please go to </a:t>
            </a:r>
            <a:r>
              <a:rPr lang="en-US" sz="1300" b="1" i="1" u="sng" dirty="0">
                <a:solidFill>
                  <a:srgbClr val="0000FF"/>
                </a:solidFill>
                <a:latin typeface="Times New Roman" panose="02020603050405020304" pitchFamily="18" charset="0"/>
                <a:ea typeface="Times New Roman" panose="02020603050405020304" pitchFamily="18" charset="0"/>
                <a:hlinkClick r:id="rId3"/>
              </a:rPr>
              <a:t>https://odmap.hidta.org</a:t>
            </a:r>
            <a:r>
              <a:rPr lang="en-US" sz="1300" b="1" i="1" dirty="0">
                <a:latin typeface="Times New Roman" panose="02020603050405020304" pitchFamily="18" charset="0"/>
                <a:ea typeface="Times New Roman" panose="02020603050405020304" pitchFamily="18" charset="0"/>
              </a:rPr>
              <a:t> and click the REGISTER A NEW USER link.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You will be taken to the User Registration page where you must enter all of the information requested, including your agency code. After you have read through the Policies and Procedures for ODMAP, click the Register button at the bottom of the screen. Please note, the button will only appear after you have reviewed the Policies and Procedures.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
            </a:r>
            <a:br>
              <a:rPr lang="en-US" sz="1300" b="1" i="1" dirty="0">
                <a:latin typeface="Times New Roman" panose="02020603050405020304" pitchFamily="18" charset="0"/>
                <a:ea typeface="Times New Roman" panose="02020603050405020304" pitchFamily="18" charset="0"/>
              </a:rPr>
            </a:br>
            <a:r>
              <a:rPr lang="en-US" sz="1300" b="1" i="1" dirty="0">
                <a:latin typeface="Times New Roman" panose="02020603050405020304" pitchFamily="18" charset="0"/>
                <a:ea typeface="Times New Roman" panose="02020603050405020304" pitchFamily="18" charset="0"/>
              </a:rPr>
              <a:t>Once you have registered, you will receive an email with a link that will confirm your registration with ODMAP. Clicking this link will take you back to the ODMAP site where you can login and </a:t>
            </a:r>
            <a:r>
              <a:rPr lang="en-US" sz="1300" b="1" i="1" dirty="0" smtClean="0">
                <a:latin typeface="Times New Roman" panose="02020603050405020304" pitchFamily="18" charset="0"/>
                <a:ea typeface="Times New Roman" panose="02020603050405020304" pitchFamily="18" charset="0"/>
              </a:rPr>
              <a:t>start </a:t>
            </a:r>
            <a:r>
              <a:rPr lang="en-US" sz="1300" b="1" i="1" dirty="0" smtClean="0">
                <a:latin typeface="Times New Roman" panose="02020603050405020304" pitchFamily="18" charset="0"/>
                <a:cs typeface="Times New Roman" panose="02020603050405020304" pitchFamily="18" charset="0"/>
              </a:rPr>
              <a:t>entering </a:t>
            </a:r>
            <a:r>
              <a:rPr lang="en-US" sz="1300" b="1" i="1" dirty="0">
                <a:latin typeface="Times New Roman" panose="02020603050405020304" pitchFamily="18" charset="0"/>
                <a:cs typeface="Times New Roman" panose="02020603050405020304" pitchFamily="18" charset="0"/>
              </a:rPr>
              <a:t>data. </a:t>
            </a:r>
            <a:endParaRPr lang="en-US" sz="1300" b="1" dirty="0">
              <a:latin typeface="Times New Roman" panose="02020603050405020304" pitchFamily="18" charset="0"/>
              <a:cs typeface="Times New Roman" panose="02020603050405020304" pitchFamily="18" charset="0"/>
            </a:endParaRPr>
          </a:p>
          <a:p>
            <a:endParaRPr lang="en-US" sz="1300" b="1" dirty="0">
              <a:latin typeface="Times New Roman" panose="02020603050405020304" pitchFamily="18" charset="0"/>
              <a:cs typeface="Times New Roman" panose="02020603050405020304" pitchFamily="18" charset="0"/>
            </a:endParaRPr>
          </a:p>
        </p:txBody>
      </p:sp>
      <p:pic>
        <p:nvPicPr>
          <p:cNvPr id="7" name="Picture 6">
            <a:hlinkClick r:id="rId4" action="ppaction://hlinksldjump"/>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637156" y="5354430"/>
            <a:ext cx="910032" cy="817418"/>
          </a:xfrm>
          <a:prstGeom prst="rect">
            <a:avLst/>
          </a:prstGeom>
          <a:solidFill>
            <a:schemeClr val="bg1"/>
          </a:solidFill>
          <a:ln w="50800">
            <a:solidFill>
              <a:srgbClr val="00B050"/>
            </a:solidFill>
          </a:ln>
          <a:effectLst>
            <a:outerShdw blurRad="50800" dist="38100" dir="2700000" algn="tl" rotWithShape="0">
              <a:prstClr val="black">
                <a:alpha val="40000"/>
              </a:prstClr>
            </a:outerShdw>
          </a:effectLst>
        </p:spPr>
      </p:pic>
      <p:grpSp>
        <p:nvGrpSpPr>
          <p:cNvPr id="9" name="Group 8"/>
          <p:cNvGrpSpPr/>
          <p:nvPr/>
        </p:nvGrpSpPr>
        <p:grpSpPr>
          <a:xfrm>
            <a:off x="-1656937" y="-190262"/>
            <a:ext cx="14314956" cy="1348022"/>
            <a:chOff x="-1006855" y="-159011"/>
            <a:chExt cx="9224964" cy="1822782"/>
          </a:xfrm>
        </p:grpSpPr>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06855" y="-159011"/>
              <a:ext cx="9224964" cy="1822782"/>
            </a:xfrm>
            <a:prstGeom prst="rect">
              <a:avLst/>
            </a:prstGeom>
          </p:spPr>
        </p:pic>
        <p:sp>
          <p:nvSpPr>
            <p:cNvPr id="11" name="TextBox 10"/>
            <p:cNvSpPr txBox="1"/>
            <p:nvPr/>
          </p:nvSpPr>
          <p:spPr>
            <a:xfrm>
              <a:off x="1148755" y="106141"/>
              <a:ext cx="5715000" cy="1331752"/>
            </a:xfrm>
            <a:prstGeom prst="rect">
              <a:avLst/>
            </a:prstGeom>
            <a:noFill/>
            <a:effectLst>
              <a:outerShdw blurRad="50800" dist="50800" dir="5400000" algn="ctr" rotWithShape="0">
                <a:schemeClr val="tx1"/>
              </a:outerShdw>
            </a:effectLst>
          </p:spPr>
          <p:txBody>
            <a:bodyPr wrap="square" rtlCol="0">
              <a:spAutoFit/>
            </a:bodyPr>
            <a:lstStyle/>
            <a:p>
              <a:pPr marL="0" lvl="1"/>
              <a:r>
                <a:rPr lang="en-US" sz="4000" b="1" dirty="0">
                  <a:solidFill>
                    <a:schemeClr val="bg1"/>
                  </a:solidFill>
                </a:rPr>
                <a:t>Gaining Agency </a:t>
              </a:r>
              <a:r>
                <a:rPr lang="en-US" sz="4000" b="1" dirty="0" smtClean="0">
                  <a:solidFill>
                    <a:schemeClr val="bg1"/>
                  </a:solidFill>
                </a:rPr>
                <a:t>Access </a:t>
              </a:r>
              <a:r>
                <a:rPr lang="en-US" sz="4000" i="1" dirty="0">
                  <a:solidFill>
                    <a:schemeClr val="bg1"/>
                  </a:solidFill>
                </a:rPr>
                <a:t>(Cont’d</a:t>
              </a:r>
              <a:r>
                <a:rPr lang="en-US" sz="4000" i="1" dirty="0" smtClean="0">
                  <a:solidFill>
                    <a:schemeClr val="bg1"/>
                  </a:solidFill>
                </a:rPr>
                <a:t>)</a:t>
              </a:r>
              <a:endParaRPr lang="en-US" sz="4000" b="1" dirty="0">
                <a:solidFill>
                  <a:schemeClr val="bg1"/>
                </a:solidFill>
              </a:endParaRPr>
            </a:p>
            <a:p>
              <a:endParaRPr lang="en-US" dirty="0"/>
            </a:p>
          </p:txBody>
        </p:sp>
      </p:grpSp>
      <p:sp>
        <p:nvSpPr>
          <p:cNvPr id="12" name="TextBox 11"/>
          <p:cNvSpPr txBox="1"/>
          <p:nvPr/>
        </p:nvSpPr>
        <p:spPr>
          <a:xfrm>
            <a:off x="8674317" y="5663123"/>
            <a:ext cx="2974917" cy="338554"/>
          </a:xfrm>
          <a:prstGeom prst="rect">
            <a:avLst/>
          </a:prstGeom>
          <a:noFill/>
          <a:ln w="12700">
            <a:solidFill>
              <a:schemeClr val="bg1"/>
            </a:solidFill>
          </a:ln>
        </p:spPr>
        <p:txBody>
          <a:bodyPr wrap="none" rtlCol="0">
            <a:spAutoFit/>
          </a:bodyPr>
          <a:lstStyle/>
          <a:p>
            <a:r>
              <a:rPr lang="en-US" sz="1600" b="1" dirty="0" smtClean="0">
                <a:solidFill>
                  <a:schemeClr val="bg1"/>
                </a:solidFill>
              </a:rPr>
              <a:t>Click to advance to the next slide</a:t>
            </a:r>
            <a:endParaRPr lang="en-US" sz="1600" b="1" dirty="0">
              <a:solidFill>
                <a:schemeClr val="bg1"/>
              </a:solidFill>
            </a:endParaRPr>
          </a:p>
        </p:txBody>
      </p:sp>
      <p:sp>
        <p:nvSpPr>
          <p:cNvPr id="13" name="Rectangle 12"/>
          <p:cNvSpPr/>
          <p:nvPr/>
        </p:nvSpPr>
        <p:spPr>
          <a:xfrm>
            <a:off x="433546" y="1220716"/>
            <a:ext cx="11117100" cy="430887"/>
          </a:xfrm>
          <a:prstGeom prst="rect">
            <a:avLst/>
          </a:prstGeom>
          <a:noFill/>
        </p:spPr>
        <p:txBody>
          <a:bodyPr wrap="square">
            <a:spAutoFit/>
          </a:bodyPr>
          <a:lstStyle/>
          <a:p>
            <a:r>
              <a:rPr lang="en-US" sz="2200" b="1" dirty="0" smtClean="0">
                <a:solidFill>
                  <a:schemeClr val="bg1"/>
                </a:solidFill>
              </a:rPr>
              <a:t>The template </a:t>
            </a:r>
            <a:r>
              <a:rPr lang="en-US" sz="2200" b="1" dirty="0">
                <a:solidFill>
                  <a:schemeClr val="bg1"/>
                </a:solidFill>
              </a:rPr>
              <a:t>to use with a</a:t>
            </a:r>
            <a:r>
              <a:rPr lang="en-US" sz="2200" b="1" dirty="0" smtClean="0">
                <a:solidFill>
                  <a:schemeClr val="bg1"/>
                </a:solidFill>
              </a:rPr>
              <a:t> </a:t>
            </a:r>
            <a:r>
              <a:rPr lang="en-US" sz="2200" b="1" u="sng" dirty="0" smtClean="0">
                <a:solidFill>
                  <a:schemeClr val="bg1"/>
                </a:solidFill>
              </a:rPr>
              <a:t>Fire/EMS or other Partner </a:t>
            </a:r>
            <a:endParaRPr lang="en-US" sz="2200" u="sng" dirty="0">
              <a:solidFill>
                <a:schemeClr val="bg1"/>
              </a:solidFill>
            </a:endParaRPr>
          </a:p>
        </p:txBody>
      </p:sp>
    </p:spTree>
    <p:extLst>
      <p:ext uri="{BB962C8B-B14F-4D97-AF65-F5344CB8AC3E}">
        <p14:creationId xmlns:p14="http://schemas.microsoft.com/office/powerpoint/2010/main" val="2458563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776"/>
        </a:solidFill>
        <a:effectLst/>
      </p:bgPr>
    </p:bg>
    <p:spTree>
      <p:nvGrpSpPr>
        <p:cNvPr id="1" name=""/>
        <p:cNvGrpSpPr/>
        <p:nvPr/>
      </p:nvGrpSpPr>
      <p:grpSpPr>
        <a:xfrm>
          <a:off x="0" y="0"/>
          <a:ext cx="0" cy="0"/>
          <a:chOff x="0" y="0"/>
          <a:chExt cx="0" cy="0"/>
        </a:xfrm>
      </p:grpSpPr>
      <p:sp>
        <p:nvSpPr>
          <p:cNvPr id="3" name="Rectangle 2"/>
          <p:cNvSpPr/>
          <p:nvPr/>
        </p:nvSpPr>
        <p:spPr>
          <a:xfrm>
            <a:off x="698554" y="4611757"/>
            <a:ext cx="4390904" cy="695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16"/>
          <p:cNvSpPr/>
          <p:nvPr/>
        </p:nvSpPr>
        <p:spPr>
          <a:xfrm>
            <a:off x="698555" y="6023114"/>
            <a:ext cx="4390903" cy="695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3389" y="5665672"/>
            <a:ext cx="2518611" cy="1192328"/>
          </a:xfrm>
          <a:prstGeom prst="rect">
            <a:avLst/>
          </a:prstGeom>
        </p:spPr>
      </p:pic>
      <p:sp>
        <p:nvSpPr>
          <p:cNvPr id="14" name="Rectangle 13"/>
          <p:cNvSpPr/>
          <p:nvPr/>
        </p:nvSpPr>
        <p:spPr>
          <a:xfrm>
            <a:off x="598538" y="305656"/>
            <a:ext cx="9783891" cy="769441"/>
          </a:xfrm>
          <a:prstGeom prst="rect">
            <a:avLst/>
          </a:prstGeom>
          <a:effectLst>
            <a:outerShdw blurRad="50800" dist="88900" dir="2700000" algn="tl" rotWithShape="0">
              <a:prstClr val="black">
                <a:alpha val="40000"/>
              </a:prstClr>
            </a:outerShdw>
          </a:effectLst>
        </p:spPr>
        <p:txBody>
          <a:bodyPr wrap="square">
            <a:spAutoFit/>
          </a:bodyPr>
          <a:lstStyle/>
          <a:p>
            <a:r>
              <a:rPr lang="en-US" sz="4400" b="1" u="sng" dirty="0" smtClean="0">
                <a:solidFill>
                  <a:schemeClr val="bg1"/>
                </a:solidFill>
                <a:effectLst>
                  <a:outerShdw blurRad="38100" dist="38100" dir="2700000" algn="tl">
                    <a:srgbClr val="000000">
                      <a:alpha val="43137"/>
                    </a:srgbClr>
                  </a:outerShdw>
                </a:effectLst>
              </a:rPr>
              <a:t>Contacts for Questions</a:t>
            </a:r>
            <a:endParaRPr lang="en-US" sz="4400" u="sng" dirty="0">
              <a:solidFill>
                <a:schemeClr val="bg1"/>
              </a:solidFill>
              <a:effectLst>
                <a:outerShdw blurRad="38100" dist="38100" dir="2700000" algn="tl">
                  <a:srgbClr val="000000">
                    <a:alpha val="43137"/>
                  </a:srgbClr>
                </a:outerShdw>
              </a:effectLst>
            </a:endParaRPr>
          </a:p>
        </p:txBody>
      </p:sp>
      <p:sp>
        <p:nvSpPr>
          <p:cNvPr id="15" name="TextBox 14"/>
          <p:cNvSpPr txBox="1"/>
          <p:nvPr/>
        </p:nvSpPr>
        <p:spPr>
          <a:xfrm>
            <a:off x="687026" y="1219193"/>
            <a:ext cx="10934701" cy="1015663"/>
          </a:xfrm>
          <a:prstGeom prst="rect">
            <a:avLst/>
          </a:prstGeom>
          <a:noFill/>
          <a:ln w="63500">
            <a:solidFill>
              <a:srgbClr val="C00000"/>
            </a:solidFill>
          </a:ln>
          <a:effectLst>
            <a:outerShdw blurRad="50800" dist="88900" dir="2700000" algn="tl" rotWithShape="0">
              <a:prstClr val="black">
                <a:alpha val="40000"/>
              </a:prstClr>
            </a:outerShdw>
          </a:effectLst>
        </p:spPr>
        <p:txBody>
          <a:bodyPr wrap="square" rtlCol="0">
            <a:spAutoFit/>
          </a:bodyPr>
          <a:lstStyle/>
          <a:p>
            <a:r>
              <a:rPr lang="en-US" sz="3000" b="1" dirty="0" smtClean="0">
                <a:solidFill>
                  <a:schemeClr val="bg1"/>
                </a:solidFill>
              </a:rPr>
              <a:t>HIDTA HELP DESK                                             Days: Monday to Friday</a:t>
            </a:r>
          </a:p>
          <a:p>
            <a:r>
              <a:rPr lang="en-US" sz="3000" b="1" dirty="0" smtClean="0">
                <a:solidFill>
                  <a:schemeClr val="bg1"/>
                </a:solidFill>
              </a:rPr>
              <a:t>Hours: 8:30 to 4:30 Est.                                  Phone: 301 489-1744</a:t>
            </a:r>
            <a:endParaRPr lang="en-US" sz="3000" b="1" dirty="0">
              <a:solidFill>
                <a:schemeClr val="bg1"/>
              </a:solidFill>
            </a:endParaRPr>
          </a:p>
        </p:txBody>
      </p:sp>
      <p:sp>
        <p:nvSpPr>
          <p:cNvPr id="16" name="Rectangle 15"/>
          <p:cNvSpPr/>
          <p:nvPr/>
        </p:nvSpPr>
        <p:spPr>
          <a:xfrm>
            <a:off x="715601" y="2378952"/>
            <a:ext cx="11338560" cy="4389120"/>
          </a:xfrm>
          <a:prstGeom prst="rect">
            <a:avLst/>
          </a:prstGeom>
          <a:effectLst/>
        </p:spPr>
        <p:txBody>
          <a:bodyPr wrap="square">
            <a:spAutoFit/>
          </a:bodyPr>
          <a:lstStyle/>
          <a:p>
            <a:pPr>
              <a:lnSpc>
                <a:spcPct val="150000"/>
              </a:lnSpc>
            </a:pPr>
            <a:r>
              <a:rPr lang="en-US" sz="32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For any </a:t>
            </a:r>
            <a:r>
              <a:rPr lang="en-US" sz="3200" b="1" dirty="0">
                <a:solidFill>
                  <a:schemeClr val="bg1"/>
                </a:solidFill>
                <a:effectLst>
                  <a:outerShdw blurRad="50800" dist="88900" dir="2700000" algn="tl" rotWithShape="0">
                    <a:prstClr val="black">
                      <a:alpha val="40000"/>
                    </a:prstClr>
                  </a:outerShdw>
                </a:effectLst>
                <a:ea typeface="Times New Roman" panose="02020603050405020304" pitchFamily="18" charset="0"/>
              </a:rPr>
              <a:t>questions regarding </a:t>
            </a:r>
            <a:r>
              <a:rPr lang="en-US" sz="32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using </a:t>
            </a:r>
            <a:r>
              <a:rPr lang="en-US" sz="3200" b="1" dirty="0">
                <a:solidFill>
                  <a:schemeClr val="bg1"/>
                </a:solidFill>
                <a:effectLst>
                  <a:outerShdw blurRad="50800" dist="88900" dir="2700000" algn="tl" rotWithShape="0">
                    <a:prstClr val="black">
                      <a:alpha val="40000"/>
                    </a:prstClr>
                  </a:outerShdw>
                </a:effectLst>
                <a:ea typeface="Times New Roman" panose="02020603050405020304" pitchFamily="18" charset="0"/>
              </a:rPr>
              <a:t>the ODMap </a:t>
            </a:r>
            <a:r>
              <a:rPr lang="en-US" sz="32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Program                            or registration</a:t>
            </a:r>
            <a:r>
              <a:rPr lang="en-US" sz="3200" b="1" dirty="0">
                <a:solidFill>
                  <a:schemeClr val="bg1"/>
                </a:solidFill>
                <a:effectLst>
                  <a:outerShdw blurRad="50800" dist="88900" dir="2700000" algn="tl" rotWithShape="0">
                    <a:prstClr val="black">
                      <a:alpha val="40000"/>
                    </a:prstClr>
                  </a:outerShdw>
                </a:effectLst>
                <a:ea typeface="Times New Roman" panose="02020603050405020304" pitchFamily="18" charset="0"/>
              </a:rPr>
              <a:t>, please </a:t>
            </a:r>
            <a:r>
              <a:rPr lang="en-US" sz="32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contact: </a:t>
            </a:r>
          </a:p>
          <a:p>
            <a:pPr>
              <a:lnSpc>
                <a:spcPct val="150000"/>
              </a:lnSpc>
            </a:pPr>
            <a:r>
              <a:rPr lang="en-US" sz="32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ODMap Program Manager Aliese Alter</a:t>
            </a:r>
            <a:r>
              <a:rPr lang="en-US" sz="3200" b="1" dirty="0">
                <a:solidFill>
                  <a:schemeClr val="bg1"/>
                </a:solidFill>
                <a:effectLst>
                  <a:outerShdw blurRad="50800" dist="88900" dir="2700000" algn="tl" rotWithShape="0">
                    <a:prstClr val="black">
                      <a:alpha val="40000"/>
                    </a:prstClr>
                  </a:outerShdw>
                </a:effectLst>
                <a:ea typeface="Times New Roman" panose="02020603050405020304" pitchFamily="18" charset="0"/>
              </a:rPr>
              <a:t>  (301) 489-1754 </a:t>
            </a:r>
            <a:endParaRPr lang="en-US" sz="3200" b="1" u="sng" dirty="0">
              <a:solidFill>
                <a:schemeClr val="bg1"/>
              </a:solidFill>
              <a:effectLst>
                <a:outerShdw blurRad="50800" dist="88900" dir="2700000" algn="tl" rotWithShape="0">
                  <a:prstClr val="black">
                    <a:alpha val="40000"/>
                  </a:prstClr>
                </a:outerShdw>
              </a:effectLst>
              <a:ea typeface="Times New Roman" panose="02020603050405020304" pitchFamily="18" charset="0"/>
            </a:endParaRPr>
          </a:p>
          <a:p>
            <a:pPr>
              <a:lnSpc>
                <a:spcPct val="150000"/>
              </a:lnSpc>
            </a:pPr>
            <a:r>
              <a:rPr lang="en-US" sz="3200" b="1" u="sng" dirty="0" smtClean="0">
                <a:solidFill>
                  <a:schemeClr val="accent1">
                    <a:lumMod val="40000"/>
                    <a:lumOff val="60000"/>
                  </a:schemeClr>
                </a:solidFill>
                <a:effectLst>
                  <a:outerShdw blurRad="50800" dist="38100" dir="2700000" algn="tl" rotWithShape="0">
                    <a:prstClr val="black">
                      <a:alpha val="40000"/>
                    </a:prstClr>
                  </a:outerShdw>
                </a:effectLst>
                <a:ea typeface="Times New Roman" panose="02020603050405020304" pitchFamily="18" charset="0"/>
                <a:hlinkClick r:id="rId4"/>
              </a:rPr>
              <a:t>aalter@wb.hidta.org</a:t>
            </a:r>
            <a:r>
              <a:rPr lang="en-US" sz="3200" b="1" u="sng"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  </a:t>
            </a:r>
          </a:p>
          <a:p>
            <a:pPr>
              <a:lnSpc>
                <a:spcPct val="150000"/>
              </a:lnSpc>
            </a:pPr>
            <a:r>
              <a:rPr lang="en-US" sz="3200" b="1" dirty="0">
                <a:solidFill>
                  <a:schemeClr val="bg1"/>
                </a:solidFill>
                <a:effectLst>
                  <a:outerShdw blurRad="38100" dist="38100" dir="2700000" algn="tl">
                    <a:srgbClr val="000000">
                      <a:alpha val="43137"/>
                    </a:srgbClr>
                  </a:outerShdw>
                </a:effectLst>
              </a:rPr>
              <a:t>or </a:t>
            </a:r>
            <a:r>
              <a:rPr lang="en-US" sz="3200" b="1" dirty="0" smtClean="0">
                <a:solidFill>
                  <a:schemeClr val="bg1"/>
                </a:solidFill>
                <a:effectLst>
                  <a:outerShdw blurRad="38100" dist="38100" dir="2700000" algn="tl">
                    <a:srgbClr val="000000">
                      <a:alpha val="43137"/>
                    </a:srgbClr>
                  </a:outerShdw>
                </a:effectLst>
              </a:rPr>
              <a:t>ODMap Coordinator Deb Flores (301) </a:t>
            </a:r>
            <a:r>
              <a:rPr lang="en-US" sz="3200" b="1" dirty="0">
                <a:solidFill>
                  <a:schemeClr val="bg1"/>
                </a:solidFill>
                <a:effectLst>
                  <a:outerShdw blurRad="38100" dist="38100" dir="2700000" algn="tl">
                    <a:srgbClr val="000000">
                      <a:alpha val="43137"/>
                    </a:srgbClr>
                  </a:outerShdw>
                </a:effectLst>
              </a:rPr>
              <a:t>489-1702</a:t>
            </a:r>
          </a:p>
          <a:p>
            <a:pPr>
              <a:lnSpc>
                <a:spcPct val="150000"/>
              </a:lnSpc>
            </a:pPr>
            <a:r>
              <a:rPr lang="en-US" sz="3200" b="1" dirty="0" smtClean="0">
                <a:solidFill>
                  <a:schemeClr val="accent1">
                    <a:lumMod val="75000"/>
                  </a:schemeClr>
                </a:solidFill>
                <a:effectLst>
                  <a:outerShdw blurRad="38100" dist="38100" dir="2700000" algn="tl">
                    <a:srgbClr val="000000">
                      <a:alpha val="43137"/>
                    </a:srgbClr>
                  </a:outerShdw>
                </a:effectLst>
                <a:hlinkClick r:id="rId5"/>
              </a:rPr>
              <a:t>dflores</a:t>
            </a:r>
            <a:r>
              <a:rPr lang="en-US" sz="3200" b="1" dirty="0" smtClean="0">
                <a:effectLst>
                  <a:outerShdw blurRad="38100" dist="38100" dir="2700000" algn="tl">
                    <a:srgbClr val="000000">
                      <a:alpha val="43137"/>
                    </a:srgbClr>
                  </a:outerShdw>
                </a:effectLst>
                <a:hlinkClick r:id="rId5"/>
              </a:rPr>
              <a:t>@wb.hidta.org</a:t>
            </a:r>
            <a:r>
              <a:rPr lang="en-US" sz="3200" b="1" dirty="0" smtClean="0">
                <a:effectLst>
                  <a:outerShdw blurRad="38100" dist="889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endParaRPr lang="en-US" sz="3200" b="1" dirty="0">
              <a:solidFill>
                <a:schemeClr val="bg1"/>
              </a:solidFill>
              <a:effectLst>
                <a:outerShdw blurRad="38100" dist="38100" dir="2700000" algn="tl">
                  <a:srgbClr val="000000">
                    <a:alpha val="43137"/>
                  </a:srgbClr>
                </a:outerShdw>
              </a:effectLst>
            </a:endParaRPr>
          </a:p>
          <a:p>
            <a:pPr>
              <a:lnSpc>
                <a:spcPct val="150000"/>
              </a:lnSpc>
            </a:pPr>
            <a:endParaRPr lang="en-US" sz="2800" b="1" dirty="0" smtClean="0">
              <a:effectLst>
                <a:outerShdw blurRad="38100" dist="38100" dir="2700000" algn="tl">
                  <a:srgbClr val="000000">
                    <a:alpha val="43137"/>
                  </a:srgbClr>
                </a:outerShdw>
              </a:effectLst>
            </a:endParaRPr>
          </a:p>
          <a:p>
            <a:pPr>
              <a:lnSpc>
                <a:spcPct val="150000"/>
              </a:lnSpc>
            </a:pPr>
            <a:r>
              <a:rPr lang="en-US" sz="2800" b="1" dirty="0" smtClean="0">
                <a:effectLst>
                  <a:outerShdw blurRad="38100" dist="38100" dir="2700000" algn="tl">
                    <a:srgbClr val="000000">
                      <a:alpha val="43137"/>
                    </a:srgbClr>
                  </a:outerShdw>
                </a:effectLst>
              </a:rPr>
              <a:t>                          </a:t>
            </a:r>
            <a:r>
              <a:rPr lang="en-US" sz="3400" b="1" dirty="0" smtClean="0">
                <a:solidFill>
                  <a:schemeClr val="bg1"/>
                </a:solidFill>
                <a:effectLst>
                  <a:outerShdw blurRad="50800" dist="88900" dir="2700000" algn="tl" rotWithShape="0">
                    <a:prstClr val="black">
                      <a:alpha val="40000"/>
                    </a:prstClr>
                  </a:outerShdw>
                </a:effectLst>
                <a:ea typeface="Times New Roman" panose="02020603050405020304" pitchFamily="18" charset="0"/>
              </a:rPr>
              <a:t> </a:t>
            </a:r>
            <a:endParaRPr lang="en-US" sz="3400" b="1" dirty="0">
              <a:solidFill>
                <a:schemeClr val="bg1"/>
              </a:solidFill>
              <a:effectLst>
                <a:outerShdw blurRad="50800" dist="88900" dir="2700000" algn="tl" rotWithShape="0">
                  <a:prstClr val="black">
                    <a:alpha val="40000"/>
                  </a:prstClr>
                </a:outerShdw>
              </a:effectLst>
            </a:endParaRPr>
          </a:p>
        </p:txBody>
      </p:sp>
    </p:spTree>
    <p:extLst>
      <p:ext uri="{BB962C8B-B14F-4D97-AF65-F5344CB8AC3E}">
        <p14:creationId xmlns:p14="http://schemas.microsoft.com/office/powerpoint/2010/main" val="369363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3057</TotalTime>
  <Words>639</Words>
  <Application>Microsoft Office PowerPoint</Application>
  <PresentationFormat>Widescreen</PresentationFormat>
  <Paragraphs>89</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Accord Heavy SF</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Ramona Boland</dc:creator>
  <cp:lastModifiedBy>Ramona Boland</cp:lastModifiedBy>
  <cp:revision>143</cp:revision>
  <dcterms:created xsi:type="dcterms:W3CDTF">2018-01-24T20:12:09Z</dcterms:created>
  <dcterms:modified xsi:type="dcterms:W3CDTF">2018-09-07T14:40:22Z</dcterms:modified>
</cp:coreProperties>
</file>