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9" r:id="rId3"/>
    <p:sldId id="257" r:id="rId4"/>
    <p:sldId id="258" r:id="rId5"/>
    <p:sldId id="260" r:id="rId6"/>
    <p:sldId id="264" r:id="rId7"/>
    <p:sldId id="263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16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706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14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55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10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02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78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80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585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78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B747F8-9654-4282-85D2-65F41AAE7A75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42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smtClean="0"/>
              <a:t>4/24/2017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405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odmaptest.hidta.org" TargetMode="External"/><Relationship Id="rId2" Type="http://schemas.openxmlformats.org/officeDocument/2006/relationships/hyperlink" Target="http://odmaptest.hidta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secure.hidta.org/dana-na/auth/url_default/welcome.cg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beeson@wb.hidta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51" y="889461"/>
            <a:ext cx="10058400" cy="3566160"/>
          </a:xfrm>
        </p:spPr>
        <p:txBody>
          <a:bodyPr>
            <a:normAutofit/>
          </a:bodyPr>
          <a:lstStyle/>
          <a:p>
            <a:r>
              <a:rPr lang="en-US" sz="7200" dirty="0" smtClean="0"/>
              <a:t>Overdose Detection Mapping Application Program (</a:t>
            </a:r>
            <a:r>
              <a:rPr lang="en-US" sz="7200" dirty="0" err="1" smtClean="0"/>
              <a:t>ODMap</a:t>
            </a:r>
            <a:r>
              <a:rPr lang="en-US" sz="7200" dirty="0" smtClean="0"/>
              <a:t>)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Washington/Baltimore HIDTA </a:t>
            </a:r>
            <a:endParaRPr lang="en-US" dirty="0"/>
          </a:p>
        </p:txBody>
      </p:sp>
      <p:pic>
        <p:nvPicPr>
          <p:cNvPr id="1028" name="Picture 4" descr="http://hidta.foxtrotdev.com/wp-content/uploads/2016/04/logo-her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0"/>
            <a:ext cx="2810039" cy="158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908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Overdose Epidemic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5231331" cy="4023360"/>
          </a:xfrm>
        </p:spPr>
        <p:txBody>
          <a:bodyPr/>
          <a:lstStyle/>
          <a:p>
            <a:r>
              <a:rPr lang="en-US" dirty="0" smtClean="0"/>
              <a:t>Nationally, over 52,000 overdose deaths were reported in 2015</a:t>
            </a:r>
          </a:p>
          <a:p>
            <a:r>
              <a:rPr lang="en-US" dirty="0" smtClean="0"/>
              <a:t>All but 9 states have recorded an increase in overdose death rates from 2014 to 2015</a:t>
            </a:r>
          </a:p>
          <a:p>
            <a:r>
              <a:rPr lang="en-US" dirty="0" smtClean="0"/>
              <a:t>Preliminary data from 2016 shows another anticipated and significant increase </a:t>
            </a:r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2" name="Picture 4" descr="https://d14rmgtrwzf5a.cloudfront.net/sites/default/files/cdcwonder2016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3890" y="1909010"/>
            <a:ext cx="4491790" cy="336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hidta.foxtrotdev.com/wp-content/uploads/2016/04/logo-her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0" y="0"/>
            <a:ext cx="2117631" cy="119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8640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ODMap</a:t>
            </a:r>
            <a:r>
              <a:rPr lang="en-US" dirty="0" smtClean="0"/>
              <a:t>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ODMAP provides real-time overdose surveillance across jurisdictions to support public safety and public health efforts to mobilize immediate responses to overdose spikes</a:t>
            </a:r>
          </a:p>
          <a:p>
            <a:r>
              <a:rPr lang="en-US" dirty="0" smtClean="0"/>
              <a:t>It links first responders on scene to a mapping tool to track overdose spikes as they happen for response and strategic analysis</a:t>
            </a:r>
          </a:p>
          <a:p>
            <a:r>
              <a:rPr lang="en-US" dirty="0" smtClean="0"/>
              <a:t>It is designed to show spikes across multiple jurisdictions</a:t>
            </a:r>
          </a:p>
          <a:p>
            <a:r>
              <a:rPr lang="en-US" dirty="0" smtClean="0"/>
              <a:t>It is a mobile site that can be used in the field via any mobile device or mobile device terminal, or data can added later from any computer </a:t>
            </a:r>
          </a:p>
          <a:p>
            <a:r>
              <a:rPr lang="en-US" dirty="0" smtClean="0"/>
              <a:t>Partnering agencies sign a Teaming Agreement outlining policies for system use to protect the data being reported </a:t>
            </a:r>
          </a:p>
          <a:p>
            <a:r>
              <a:rPr lang="en-US" dirty="0" smtClean="0"/>
              <a:t>The general public does not have access to this system</a:t>
            </a:r>
            <a:endParaRPr lang="en-US" dirty="0"/>
          </a:p>
        </p:txBody>
      </p:sp>
      <p:pic>
        <p:nvPicPr>
          <p:cNvPr id="4" name="Picture 3" descr="http://hidta.foxtrotdev.com/wp-content/uploads/2016/04/logo-her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0" y="0"/>
            <a:ext cx="2117631" cy="119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0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Intake Interface – Level I user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7204509" cy="4023360"/>
          </a:xfrm>
        </p:spPr>
        <p:txBody>
          <a:bodyPr/>
          <a:lstStyle/>
          <a:p>
            <a:r>
              <a:rPr lang="en-US" dirty="0" smtClean="0"/>
              <a:t>Data is entered into the system by a </a:t>
            </a:r>
            <a:r>
              <a:rPr lang="en-US" dirty="0" smtClean="0">
                <a:hlinkClick r:id="rId2"/>
              </a:rPr>
              <a:t>Level I user</a:t>
            </a:r>
            <a:r>
              <a:rPr lang="en-US" dirty="0" smtClean="0"/>
              <a:t>, defined as an officer or fire/EMS provider on scene or reported to a central location to be entered into the system</a:t>
            </a:r>
          </a:p>
          <a:p>
            <a:r>
              <a:rPr lang="en-US" dirty="0" smtClean="0"/>
              <a:t>The Level I user makes a determination as to whether the incident/victim is fatal or non-fatal and the number of doses of Naloxone administered on scene </a:t>
            </a:r>
          </a:p>
          <a:p>
            <a:r>
              <a:rPr lang="en-US" dirty="0" smtClean="0"/>
              <a:t>The Level I information is submitted to a central database and mapped to an approximate location </a:t>
            </a:r>
          </a:p>
          <a:p>
            <a:r>
              <a:rPr lang="en-US" dirty="0" smtClean="0"/>
              <a:t>The Level I user does not collect any personal identifying information on the victim, nor is the data stored in the central database </a:t>
            </a:r>
            <a:endParaRPr lang="en-US" dirty="0"/>
          </a:p>
        </p:txBody>
      </p:sp>
      <p:pic>
        <p:nvPicPr>
          <p:cNvPr id="4" name="Picture 3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0736" y="1737360"/>
            <a:ext cx="2268045" cy="4545621"/>
          </a:xfrm>
          <a:prstGeom prst="rect">
            <a:avLst/>
          </a:prstGeom>
        </p:spPr>
      </p:pic>
      <p:pic>
        <p:nvPicPr>
          <p:cNvPr id="5" name="Picture 4" descr="http://hidta.foxtrotdev.com/wp-content/uploads/2016/04/logo-her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0" y="0"/>
            <a:ext cx="2117631" cy="119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50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ODMap</a:t>
            </a:r>
            <a:r>
              <a:rPr lang="en-US" dirty="0" smtClean="0"/>
              <a:t> Interface – Level II User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3097731" cy="402336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>
                <a:hlinkClick r:id="rId2"/>
              </a:rPr>
              <a:t>Level II </a:t>
            </a:r>
            <a:r>
              <a:rPr lang="en-US" dirty="0" smtClean="0"/>
              <a:t>must request and be granted a login credential to access the central database and map which captures the approximate locations of the overdoses as reported by the Level I user</a:t>
            </a:r>
          </a:p>
          <a:p>
            <a:r>
              <a:rPr lang="en-US" dirty="0" smtClean="0"/>
              <a:t>Level II users are public health and public safety officials and analysts</a:t>
            </a:r>
          </a:p>
          <a:p>
            <a:r>
              <a:rPr lang="en-US" dirty="0" smtClean="0"/>
              <a:t>The general public does not have access to this system </a:t>
            </a:r>
          </a:p>
          <a:p>
            <a:r>
              <a:rPr lang="en-US" dirty="0" smtClean="0"/>
              <a:t>There are advanced search and filtering features in the system for analysis purposes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1368" y="1845734"/>
            <a:ext cx="7659806" cy="4145992"/>
          </a:xfrm>
          <a:prstGeom prst="rect">
            <a:avLst/>
          </a:prstGeom>
        </p:spPr>
      </p:pic>
      <p:pic>
        <p:nvPicPr>
          <p:cNvPr id="5" name="Picture 4" descr="http://hidta.foxtrotdev.com/wp-content/uploads/2016/04/logo-her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0" y="0"/>
            <a:ext cx="2117631" cy="119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14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Spike Overdose Analysis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8694" y="1845734"/>
            <a:ext cx="1746985" cy="402336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We evaluate counties and isolate a baseline to alert for overdose spikes within a 24-hour period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641" y="1922774"/>
            <a:ext cx="7925401" cy="3946320"/>
          </a:xfrm>
          <a:prstGeom prst="rect">
            <a:avLst/>
          </a:prstGeom>
        </p:spPr>
      </p:pic>
      <p:pic>
        <p:nvPicPr>
          <p:cNvPr id="5" name="Picture 4" descr="http://hidta.foxtrotdev.com/wp-content/uploads/2016/04/logo-her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0" y="0"/>
            <a:ext cx="2117631" cy="119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232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Spike Alert System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ODMAP is designed to alert Level II users when an overdose spike occurs in real time</a:t>
            </a:r>
          </a:p>
          <a:p>
            <a:r>
              <a:rPr lang="en-US" dirty="0" smtClean="0"/>
              <a:t>Level II users can receive a spike alert within their jurisdiction or surrounding jurisdictions </a:t>
            </a:r>
          </a:p>
          <a:p>
            <a:r>
              <a:rPr lang="en-US" dirty="0" smtClean="0"/>
              <a:t>It is intended to give the public safety and public health community real time alerts to mobilize a response strategy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692" y="3684671"/>
            <a:ext cx="8277225" cy="1943100"/>
          </a:xfrm>
          <a:prstGeom prst="rect">
            <a:avLst/>
          </a:prstGeom>
        </p:spPr>
      </p:pic>
      <p:pic>
        <p:nvPicPr>
          <p:cNvPr id="6" name="Picture 5" descr="http://hidta.foxtrotdev.com/wp-content/uploads/2016/04/logo-her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0" y="0"/>
            <a:ext cx="2117631" cy="119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417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W/B HIDTA Region – Pilot Phase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was a four county pilot between 1/18/17 and 3/30/17</a:t>
            </a:r>
          </a:p>
          <a:p>
            <a:pPr lvl="1"/>
            <a:r>
              <a:rPr lang="en-US" dirty="0" smtClean="0"/>
              <a:t>Two Counties are contributing data through Fire/EMS </a:t>
            </a:r>
          </a:p>
          <a:p>
            <a:pPr lvl="1"/>
            <a:r>
              <a:rPr lang="en-US" dirty="0" smtClean="0"/>
              <a:t>One County is contributing data from the County Police Department </a:t>
            </a:r>
          </a:p>
          <a:p>
            <a:pPr lvl="1"/>
            <a:r>
              <a:rPr lang="en-US" dirty="0" smtClean="0"/>
              <a:t>One County is collecting data at a centralized Task Force Operation </a:t>
            </a:r>
          </a:p>
          <a:p>
            <a:r>
              <a:rPr lang="en-US" dirty="0" smtClean="0"/>
              <a:t>We confirmed over 300 overdose incidents during the pilot phase and successfully instituted the overdose spike alert system </a:t>
            </a:r>
          </a:p>
          <a:p>
            <a:r>
              <a:rPr lang="en-US" dirty="0" smtClean="0"/>
              <a:t>We recorded two confirmed overdose spikes and shared the information with public health and first responders </a:t>
            </a:r>
          </a:p>
          <a:p>
            <a:r>
              <a:rPr lang="en-US" dirty="0" smtClean="0"/>
              <a:t>We also identified </a:t>
            </a:r>
            <a:r>
              <a:rPr lang="en-US" smtClean="0"/>
              <a:t>a spike </a:t>
            </a:r>
            <a:r>
              <a:rPr lang="en-US" dirty="0" smtClean="0"/>
              <a:t>that initiated a public safety response linking overdoses to a known drug trafficking organization</a:t>
            </a:r>
            <a:endParaRPr lang="en-US" dirty="0"/>
          </a:p>
        </p:txBody>
      </p:sp>
      <p:pic>
        <p:nvPicPr>
          <p:cNvPr id="4" name="Picture 3" descr="http://hidta.foxtrotdev.com/wp-content/uploads/2016/04/logo-her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0" y="0"/>
            <a:ext cx="2117631" cy="119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595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ODMap</a:t>
            </a:r>
            <a:r>
              <a:rPr lang="en-US" dirty="0" smtClean="0"/>
              <a:t> National Integration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ODMap</a:t>
            </a:r>
            <a:r>
              <a:rPr lang="en-US" dirty="0" smtClean="0"/>
              <a:t> is currently live in 10 counties nationally.</a:t>
            </a:r>
          </a:p>
          <a:p>
            <a:r>
              <a:rPr lang="en-US" dirty="0" smtClean="0"/>
              <a:t>April will be the first month that we open the system to entities beyond Maryland and West Virginia </a:t>
            </a:r>
          </a:p>
          <a:p>
            <a:r>
              <a:rPr lang="en-US" dirty="0" smtClean="0"/>
              <a:t>Any interested entities should contact: </a:t>
            </a:r>
          </a:p>
          <a:p>
            <a:endParaRPr lang="en-US" dirty="0" smtClean="0"/>
          </a:p>
          <a:p>
            <a:pPr algn="ctr"/>
            <a:r>
              <a:rPr lang="en-US" dirty="0" smtClean="0"/>
              <a:t>Jeff Beeson, Deputy Director W/B HIDTA </a:t>
            </a:r>
          </a:p>
          <a:p>
            <a:pPr algn="ctr"/>
            <a:r>
              <a:rPr lang="en-US" dirty="0" smtClean="0">
                <a:hlinkClick r:id="rId2"/>
              </a:rPr>
              <a:t>jbeeson@wb.hidta.org</a:t>
            </a:r>
            <a:endParaRPr lang="en-US" dirty="0" smtClean="0"/>
          </a:p>
          <a:p>
            <a:pPr algn="ctr"/>
            <a:r>
              <a:rPr lang="en-US" dirty="0" smtClean="0"/>
              <a:t>301-489-1734</a:t>
            </a:r>
            <a:endParaRPr lang="en-US" dirty="0"/>
          </a:p>
        </p:txBody>
      </p:sp>
      <p:pic>
        <p:nvPicPr>
          <p:cNvPr id="4" name="Picture 3" descr="http://hidta.foxtrotdev.com/wp-content/uploads/2016/04/logo-her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0" y="0"/>
            <a:ext cx="2117631" cy="1195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81241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307</TotalTime>
  <Words>554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Calibri Light</vt:lpstr>
      <vt:lpstr>Retrospect</vt:lpstr>
      <vt:lpstr>Overdose Detection Mapping Application Program (ODMap)</vt:lpstr>
      <vt:lpstr>Overdose Epidemic</vt:lpstr>
      <vt:lpstr>ODMap Concept</vt:lpstr>
      <vt:lpstr>Data Intake Interface – Level I user  </vt:lpstr>
      <vt:lpstr>ODMap Interface – Level II User </vt:lpstr>
      <vt:lpstr>Spike Overdose Analysis </vt:lpstr>
      <vt:lpstr>Spike Alert System </vt:lpstr>
      <vt:lpstr>W/B HIDTA Region – Pilot Phase </vt:lpstr>
      <vt:lpstr>ODMap National Integration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Overdose Detection Mapping Application Program (ODMAP)</dc:title>
  <dc:creator>Beeson, Jeff</dc:creator>
  <cp:lastModifiedBy>Beeson, Jeff</cp:lastModifiedBy>
  <cp:revision>18</cp:revision>
  <dcterms:created xsi:type="dcterms:W3CDTF">2017-04-05T12:55:57Z</dcterms:created>
  <dcterms:modified xsi:type="dcterms:W3CDTF">2017-04-24T14:57:39Z</dcterms:modified>
</cp:coreProperties>
</file>