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99" r:id="rId3"/>
    <p:sldId id="300" r:id="rId4"/>
    <p:sldId id="261" r:id="rId5"/>
    <p:sldId id="26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29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A294-2B7D-4B27-92DF-5F57C80B273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EA68C-5011-409D-A787-276BFE43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seExplorer@wb.hidta.or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seExplorer@wb.hidta.or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seExplorer@wb.hidta.or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Case explorer Home page</a:t>
            </a:r>
          </a:p>
          <a:p>
            <a:endParaRPr lang="en-US" dirty="0"/>
          </a:p>
          <a:p>
            <a:r>
              <a:rPr lang="en-US" dirty="0" smtClean="0"/>
              <a:t>Navigation Panel</a:t>
            </a:r>
          </a:p>
          <a:p>
            <a:endParaRPr lang="en-US" dirty="0"/>
          </a:p>
          <a:p>
            <a:r>
              <a:rPr lang="en-US" dirty="0" smtClean="0"/>
              <a:t>Select Your Profile</a:t>
            </a:r>
          </a:p>
          <a:p>
            <a:endParaRPr lang="en-US" dirty="0"/>
          </a:p>
          <a:p>
            <a:r>
              <a:rPr lang="en-US" dirty="0" smtClean="0"/>
              <a:t>Scroll down on the  Profile page and there they will find the ODMap</a:t>
            </a:r>
          </a:p>
          <a:p>
            <a:r>
              <a:rPr lang="en-US" dirty="0" smtClean="0"/>
              <a:t>Registration.</a:t>
            </a:r>
          </a:p>
          <a:p>
            <a:endParaRPr lang="en-US" dirty="0" smtClean="0"/>
          </a:p>
          <a:p>
            <a:r>
              <a:rPr lang="en-US" dirty="0" smtClean="0"/>
              <a:t>The users MUST have the Agency Code.</a:t>
            </a:r>
          </a:p>
          <a:p>
            <a:endParaRPr lang="en-US" dirty="0" smtClean="0"/>
          </a:p>
          <a:p>
            <a:r>
              <a:rPr lang="en-US" dirty="0" smtClean="0"/>
              <a:t>During the initial rollout, the users will call the Help Desk. Once POC for each Agency are identified the user will contact their Agency’s POC to get the code.</a:t>
            </a:r>
          </a:p>
          <a:p>
            <a:endParaRPr lang="en-US" dirty="0" smtClean="0"/>
          </a:p>
          <a:p>
            <a:r>
              <a:rPr lang="en-US" dirty="0" smtClean="0"/>
              <a:t>301 489-17744</a:t>
            </a:r>
          </a:p>
          <a:p>
            <a:endParaRPr lang="en-US" dirty="0" smtClean="0"/>
          </a:p>
          <a:p>
            <a:r>
              <a:rPr lang="en-US" dirty="0" smtClean="0"/>
              <a:t>Hours 8:30 am to 4:30 pm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CaseExplorer@wb.hidta.org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63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user should click the MAP IT button when they are sure the location is correct.</a:t>
            </a:r>
          </a:p>
          <a:p>
            <a:endParaRPr lang="en-US" dirty="0"/>
          </a:p>
          <a:p>
            <a:r>
              <a:rPr lang="en-US" dirty="0" smtClean="0"/>
              <a:t>Users can’t remove in correct points. They must contact the Help Desk and submit a ticket.</a:t>
            </a:r>
          </a:p>
          <a:p>
            <a:endParaRPr lang="en-US" dirty="0" smtClean="0"/>
          </a:p>
          <a:p>
            <a:r>
              <a:rPr lang="en-US" dirty="0" smtClean="0"/>
              <a:t>HIDTA Help Desk Contact information:</a:t>
            </a:r>
          </a:p>
          <a:p>
            <a:endParaRPr lang="en-US" dirty="0"/>
          </a:p>
          <a:p>
            <a:r>
              <a:rPr lang="en-US" dirty="0" smtClean="0"/>
              <a:t>301 </a:t>
            </a:r>
            <a:r>
              <a:rPr lang="en-US" dirty="0"/>
              <a:t>489-17744</a:t>
            </a:r>
          </a:p>
          <a:p>
            <a:endParaRPr lang="en-US" dirty="0"/>
          </a:p>
          <a:p>
            <a:r>
              <a:rPr lang="en-US" dirty="0"/>
              <a:t>Hours 8:30 am to 4:30 pm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CaseExplorer@wb.hidta.org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 panose="020F0502020204030204" pitchFamily="34" charset="0"/>
              </a:rPr>
              <a:t>At the top of the page: fill </a:t>
            </a:r>
            <a:r>
              <a:rPr lang="en-US" dirty="0">
                <a:ea typeface="Calibri" panose="020F0502020204030204" pitchFamily="34" charset="0"/>
              </a:rPr>
              <a:t>in the Date and Time then click- This location is correct submit this 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The overdose was entered successfully. </a:t>
            </a:r>
          </a:p>
          <a:p>
            <a:r>
              <a:rPr lang="en-US" dirty="0">
                <a:ea typeface="Calibri" panose="020F0502020204030204" pitchFamily="34" charset="0"/>
              </a:rPr>
              <a:t>The user can select between entering another </a:t>
            </a:r>
            <a:r>
              <a:rPr lang="en-US" dirty="0" smtClean="0">
                <a:ea typeface="Calibri" panose="020F0502020204030204" pitchFamily="34" charset="0"/>
              </a:rPr>
              <a:t>Victim.</a:t>
            </a:r>
          </a:p>
          <a:p>
            <a:endParaRPr lang="en-US" b="1" dirty="0">
              <a:ea typeface="Calibri" panose="020F0502020204030204" pitchFamily="34" charset="0"/>
            </a:endParaRPr>
          </a:p>
          <a:p>
            <a:r>
              <a:rPr lang="en-US" b="1" dirty="0" smtClean="0">
                <a:ea typeface="Calibri" panose="020F0502020204030204" pitchFamily="34" charset="0"/>
              </a:rPr>
              <a:t>Case Explorer </a:t>
            </a:r>
            <a:r>
              <a:rPr lang="en-US" b="1" dirty="0">
                <a:ea typeface="Calibri" panose="020F0502020204030204" pitchFamily="34" charset="0"/>
              </a:rPr>
              <a:t>users </a:t>
            </a:r>
            <a:r>
              <a:rPr lang="en-US" b="1" dirty="0" smtClean="0">
                <a:ea typeface="Calibri" panose="020F0502020204030204" pitchFamily="34" charset="0"/>
              </a:rPr>
              <a:t>have </a:t>
            </a:r>
            <a:r>
              <a:rPr lang="en-US" b="1" dirty="0">
                <a:ea typeface="Calibri" panose="020F0502020204030204" pitchFamily="34" charset="0"/>
              </a:rPr>
              <a:t>the </a:t>
            </a:r>
            <a:r>
              <a:rPr lang="en-US" b="1" dirty="0" smtClean="0">
                <a:ea typeface="Calibri" panose="020F0502020204030204" pitchFamily="34" charset="0"/>
              </a:rPr>
              <a:t>ODForm </a:t>
            </a:r>
            <a:r>
              <a:rPr lang="en-US" b="1" dirty="0">
                <a:ea typeface="Calibri" panose="020F0502020204030204" pitchFamily="34" charset="0"/>
              </a:rPr>
              <a:t>as an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0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ODMAP Form Entry cannot be used until the point has been submitted to the ODMap.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8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advantage of using the ODForm is the user will have more case information in the system. Using ODForm puts the case in the user’s recent cases in Case Explorer.</a:t>
            </a:r>
          </a:p>
          <a:p>
            <a:endParaRPr lang="en-US" dirty="0"/>
          </a:p>
          <a:p>
            <a:r>
              <a:rPr lang="en-US" b="1" dirty="0" smtClean="0"/>
              <a:t>Fields marked in BOLD Blue are required for submission.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advantage of using the </a:t>
            </a:r>
            <a:r>
              <a:rPr lang="en-US" dirty="0" smtClean="0"/>
              <a:t>ODForm </a:t>
            </a:r>
            <a:r>
              <a:rPr lang="en-US" dirty="0"/>
              <a:t>is the user will have more case information in the system. Using </a:t>
            </a:r>
            <a:r>
              <a:rPr lang="en-US" dirty="0" smtClean="0"/>
              <a:t>ODForm </a:t>
            </a:r>
            <a:r>
              <a:rPr lang="en-US" dirty="0"/>
              <a:t>puts the case in the user’s recent cases in Case Explorer.</a:t>
            </a:r>
          </a:p>
          <a:p>
            <a:endParaRPr lang="en-US" dirty="0"/>
          </a:p>
          <a:p>
            <a:r>
              <a:rPr lang="en-US" b="1" dirty="0"/>
              <a:t>Fields marked in BOLD Blue are required for submission.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advantage of using the </a:t>
            </a:r>
            <a:r>
              <a:rPr lang="en-US" dirty="0" smtClean="0"/>
              <a:t>ODForm </a:t>
            </a:r>
            <a:r>
              <a:rPr lang="en-US" dirty="0"/>
              <a:t>is the user will have more case information in the system. Using </a:t>
            </a:r>
            <a:r>
              <a:rPr lang="en-US" dirty="0" smtClean="0"/>
              <a:t>ODForm </a:t>
            </a:r>
            <a:r>
              <a:rPr lang="en-US" dirty="0"/>
              <a:t>puts the case in the user’s recent cases in Case Explorer.</a:t>
            </a:r>
          </a:p>
          <a:p>
            <a:endParaRPr lang="en-US" dirty="0"/>
          </a:p>
          <a:p>
            <a:r>
              <a:rPr lang="en-US" b="1" dirty="0"/>
              <a:t>Fields marked in BOLD Blue are required for submission.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advantage of using the </a:t>
            </a:r>
            <a:r>
              <a:rPr lang="en-US" dirty="0" smtClean="0"/>
              <a:t>ODForm </a:t>
            </a:r>
            <a:r>
              <a:rPr lang="en-US" dirty="0"/>
              <a:t>is the user will have more case information in the system. Using </a:t>
            </a:r>
            <a:r>
              <a:rPr lang="en-US" dirty="0" smtClean="0"/>
              <a:t>ODForm </a:t>
            </a:r>
            <a:r>
              <a:rPr lang="en-US" dirty="0"/>
              <a:t>puts the case in the user’s recent cases in Case Explorer.</a:t>
            </a:r>
          </a:p>
          <a:p>
            <a:endParaRPr lang="en-US" dirty="0"/>
          </a:p>
          <a:p>
            <a:r>
              <a:rPr lang="en-US" b="1" dirty="0"/>
              <a:t>Fields marked in BOLD Blue are required for submission.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User can also now print directly from the ODForm prior to submitting the ODForm.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0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Users can manage their Overdose submissions by clicking Manage Overdoses.</a:t>
            </a:r>
          </a:p>
          <a:p>
            <a:r>
              <a:rPr lang="en-US" dirty="0">
                <a:ea typeface="Calibri" panose="020F0502020204030204" pitchFamily="34" charset="0"/>
              </a:rPr>
              <a:t>Case Explorer users will find their submitted </a:t>
            </a:r>
            <a:r>
              <a:rPr lang="en-US" dirty="0" smtClean="0">
                <a:ea typeface="Calibri" panose="020F0502020204030204" pitchFamily="34" charset="0"/>
              </a:rPr>
              <a:t>ODFORMs </a:t>
            </a:r>
            <a:r>
              <a:rPr lang="en-US" dirty="0">
                <a:ea typeface="Calibri" panose="020F0502020204030204" pitchFamily="34" charset="0"/>
              </a:rPr>
              <a:t>under your recent cases.</a:t>
            </a:r>
          </a:p>
          <a:p>
            <a:r>
              <a:rPr lang="en-US" dirty="0">
                <a:ea typeface="Calibri" panose="020F0502020204030204" pitchFamily="34" charset="0"/>
              </a:rPr>
              <a:t>Admins can view all </a:t>
            </a:r>
            <a:r>
              <a:rPr lang="en-US" dirty="0" smtClean="0">
                <a:ea typeface="Calibri" panose="020F0502020204030204" pitchFamily="34" charset="0"/>
              </a:rPr>
              <a:t>ODForm </a:t>
            </a:r>
            <a:r>
              <a:rPr lang="en-US" dirty="0">
                <a:ea typeface="Calibri" panose="020F0502020204030204" pitchFamily="34" charset="0"/>
              </a:rPr>
              <a:t>submissions from all users in their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8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Case explorer Home page</a:t>
            </a:r>
          </a:p>
          <a:p>
            <a:endParaRPr lang="en-US" dirty="0"/>
          </a:p>
          <a:p>
            <a:r>
              <a:rPr lang="en-US" dirty="0" smtClean="0"/>
              <a:t>Navigation Panel</a:t>
            </a:r>
          </a:p>
          <a:p>
            <a:endParaRPr lang="en-US" dirty="0"/>
          </a:p>
          <a:p>
            <a:r>
              <a:rPr lang="en-US" dirty="0" smtClean="0"/>
              <a:t>Select Your Profile</a:t>
            </a:r>
          </a:p>
          <a:p>
            <a:endParaRPr lang="en-US" dirty="0"/>
          </a:p>
          <a:p>
            <a:r>
              <a:rPr lang="en-US" dirty="0" smtClean="0"/>
              <a:t>Scroll down on the  Profile page and there they will find the ODMap</a:t>
            </a:r>
          </a:p>
          <a:p>
            <a:r>
              <a:rPr lang="en-US" dirty="0" smtClean="0"/>
              <a:t>Registration.</a:t>
            </a:r>
          </a:p>
          <a:p>
            <a:endParaRPr lang="en-US" dirty="0" smtClean="0"/>
          </a:p>
          <a:p>
            <a:r>
              <a:rPr lang="en-US" dirty="0" smtClean="0"/>
              <a:t>The users MUST have the Agency Code.</a:t>
            </a:r>
          </a:p>
          <a:p>
            <a:endParaRPr lang="en-US" dirty="0" smtClean="0"/>
          </a:p>
          <a:p>
            <a:r>
              <a:rPr lang="en-US" dirty="0" smtClean="0"/>
              <a:t>During the initial rollout, the users will call the Help Desk. Once POC for each Agency are identified the user will contact their Agency’s POC to get the code.</a:t>
            </a:r>
          </a:p>
          <a:p>
            <a:endParaRPr lang="en-US" dirty="0" smtClean="0"/>
          </a:p>
          <a:p>
            <a:r>
              <a:rPr lang="en-US" dirty="0" smtClean="0"/>
              <a:t>301 489-17744</a:t>
            </a:r>
          </a:p>
          <a:p>
            <a:endParaRPr lang="en-US" dirty="0" smtClean="0"/>
          </a:p>
          <a:p>
            <a:r>
              <a:rPr lang="en-US" dirty="0" smtClean="0"/>
              <a:t>Hours 8:30 am to 4:30 pm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CaseExplorer@wb.hidta.org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6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I use the ODMap Level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application is a web site that works on Windows, Android, iOS, and OS X based devices with a standard browser including Chrome, Firefox, and Safari. Some of the features require that location services and cookies be turned-on. </a:t>
            </a:r>
          </a:p>
          <a:p>
            <a:endParaRPr lang="en-US" dirty="0"/>
          </a:p>
          <a:p>
            <a:r>
              <a:rPr lang="en-US" dirty="0"/>
              <a:t>If using a Windows or Apple computer that is not GPS capable, it is recommended that an address is given to determine the location.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link to the ODMap.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Here users will find the 3 ways to enter their data and the 3 Non-Fatal and 3 Fatal choices</a:t>
            </a:r>
            <a:r>
              <a:rPr lang="en-US" dirty="0" smtClean="0">
                <a:ea typeface="Calibri" panose="020F0502020204030204" pitchFamily="34" charset="0"/>
              </a:rPr>
              <a:t>.</a:t>
            </a:r>
          </a:p>
          <a:p>
            <a:endParaRPr lang="en-US" dirty="0">
              <a:ea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en-US" dirty="0" smtClean="0">
                <a:ea typeface="Calibri" panose="020F0502020204030204" pitchFamily="34" charset="0"/>
              </a:rPr>
              <a:t>Use my Location</a:t>
            </a:r>
          </a:p>
          <a:p>
            <a:pPr marL="228600" indent="-228600">
              <a:buAutoNum type="arabicPeriod"/>
            </a:pPr>
            <a:r>
              <a:rPr lang="en-US" dirty="0" smtClean="0">
                <a:ea typeface="Calibri" panose="020F0502020204030204" pitchFamily="34" charset="0"/>
              </a:rPr>
              <a:t>I will enter an address</a:t>
            </a:r>
          </a:p>
          <a:p>
            <a:pPr marL="228600" indent="-228600">
              <a:buAutoNum type="arabicPeriod"/>
            </a:pPr>
            <a:r>
              <a:rPr lang="en-US" dirty="0" smtClean="0">
                <a:ea typeface="Calibri" panose="020F0502020204030204" pitchFamily="34" charset="0"/>
              </a:rPr>
              <a:t>Latitude &amp; Longitude </a:t>
            </a:r>
          </a:p>
          <a:p>
            <a:pPr marL="228600" indent="-228600">
              <a:buAutoNum type="arabicPeriod"/>
            </a:pPr>
            <a:endParaRPr lang="en-US" sz="800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Once the entry has been submitted, the user will be able to add additional victims.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1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1" dirty="0">
              <a:latin typeface="Courier"/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Users may select to enter the point via:</a:t>
            </a:r>
          </a:p>
          <a:p>
            <a:endParaRPr lang="en-US" sz="100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1. Use my location  </a:t>
            </a:r>
          </a:p>
          <a:p>
            <a:r>
              <a:rPr lang="en-US" dirty="0">
                <a:ea typeface="Calibri" panose="020F0502020204030204" pitchFamily="34" charset="0"/>
              </a:rPr>
              <a:t>2. I will enter my address</a:t>
            </a:r>
          </a:p>
          <a:p>
            <a:r>
              <a:rPr lang="en-US" dirty="0">
                <a:ea typeface="Calibri" panose="020F0502020204030204" pitchFamily="34" charset="0"/>
              </a:rPr>
              <a:t>     City-State-Zip</a:t>
            </a:r>
          </a:p>
          <a:p>
            <a:r>
              <a:rPr lang="en-US" dirty="0">
                <a:ea typeface="Calibri" panose="020F0502020204030204" pitchFamily="34" charset="0"/>
              </a:rPr>
              <a:t>3. Latitude &amp; Longitude </a:t>
            </a:r>
            <a:r>
              <a:rPr lang="en-US" dirty="0"/>
              <a:t>require level of precision you must input up to 5 digits</a:t>
            </a:r>
          </a:p>
          <a:p>
            <a:r>
              <a:rPr lang="en-US" dirty="0"/>
              <a:t>     Ex. -76.4758   39.03452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application is a web site that works on Windows, Android, iOS, and OS X based devices with a standard browser including Chrome, Firefox, and Safari. Some of the features require that location services and cookies be turned-on. </a:t>
            </a:r>
          </a:p>
          <a:p>
            <a:endParaRPr lang="en-US" dirty="0"/>
          </a:p>
          <a:p>
            <a:r>
              <a:rPr lang="en-US" dirty="0"/>
              <a:t>If using a Windows or Apple computer that is not GPS capable, it is recommended that an address is given to determine the location.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w</a:t>
            </a:r>
            <a:r>
              <a:rPr lang="en-US" dirty="0" smtClean="0">
                <a:ea typeface="Calibri" panose="020F0502020204030204" pitchFamily="34" charset="0"/>
              </a:rPr>
              <a:t>hen </a:t>
            </a:r>
            <a:r>
              <a:rPr lang="en-US" dirty="0">
                <a:ea typeface="Calibri" panose="020F0502020204030204" pitchFamily="34" charset="0"/>
              </a:rPr>
              <a:t>keying in your address be sure to select from the addresses displayed below the data entry field.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B214-12EF-4DDB-B33E-19CBF4946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6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3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7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CD24-F7BC-4096-9077-90FC1E360A6D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map.hidt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beeson@wb.hidta.org" TargetMode="External"/><Relationship Id="rId2" Type="http://schemas.openxmlformats.org/officeDocument/2006/relationships/hyperlink" Target="mailto:kmccord@wb.hidta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8965"/>
            <a:ext cx="12192000" cy="3939540"/>
          </a:xfrm>
          <a:prstGeom prst="rect">
            <a:avLst/>
          </a:prstGeom>
          <a:noFill/>
          <a:effectLst>
            <a:outerShdw blurRad="50800" dist="127000" dir="6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 Heavy SF" pitchFamily="2" charset="0"/>
              </a:rPr>
              <a:t>ODMAP</a:t>
            </a:r>
          </a:p>
          <a:p>
            <a:pPr algn="ctr"/>
            <a:r>
              <a:rPr lang="en-US" sz="1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 Heavy SF" pitchFamily="2" charset="0"/>
              </a:rPr>
              <a:t>Level 1 </a:t>
            </a:r>
            <a:endParaRPr lang="en-US" sz="1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 Heavy SF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28" y="5506910"/>
            <a:ext cx="2853972" cy="1351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2249" y="4338505"/>
            <a:ext cx="77904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</a:rPr>
              <a:t>How to register and use the app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</a:rPr>
              <a:t>or Law Enforcement users?</a:t>
            </a:r>
          </a:p>
        </p:txBody>
      </p:sp>
    </p:spTree>
    <p:extLst>
      <p:ext uri="{BB962C8B-B14F-4D97-AF65-F5344CB8AC3E}">
        <p14:creationId xmlns:p14="http://schemas.microsoft.com/office/powerpoint/2010/main" val="23071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683979" y="2393786"/>
            <a:ext cx="10950004" cy="1231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200" dirty="0" smtClean="0">
                <a:hlinkClick r:id="rId3"/>
              </a:rPr>
              <a:t>https://odmap.hidta.org</a:t>
            </a:r>
            <a:endParaRPr lang="en-US" sz="7200" dirty="0" smtClean="0"/>
          </a:p>
          <a:p>
            <a:pPr algn="ctr">
              <a:lnSpc>
                <a:spcPct val="90000"/>
              </a:lnSpc>
            </a:pPr>
            <a:endParaRPr lang="en-US" altLang="en-US" sz="1000" b="1" dirty="0">
              <a:latin typeface="Couri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937" y="-177941"/>
            <a:ext cx="11736852" cy="1348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1528" y="49235"/>
            <a:ext cx="8868324" cy="98488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ODMAP Level I Login Page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947" y="1398710"/>
            <a:ext cx="4337619" cy="397031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Users will 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Overdose incident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Case number (optional)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Type of overdose </a:t>
            </a:r>
          </a:p>
          <a:p>
            <a:endParaRPr lang="en-US" sz="28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After submission, the 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user will </a:t>
            </a: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be able to add additional incidents.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77" y="894350"/>
            <a:ext cx="6809934" cy="577713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68" y="-221675"/>
            <a:ext cx="9847970" cy="1449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754" y="42426"/>
            <a:ext cx="610096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Entering an Incident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29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5890" y="836567"/>
            <a:ext cx="11518834" cy="5720737"/>
            <a:chOff x="285890" y="836567"/>
            <a:chExt cx="11518834" cy="5720737"/>
          </a:xfrm>
        </p:grpSpPr>
        <p:sp>
          <p:nvSpPr>
            <p:cNvPr id="4" name="Rectangle 3"/>
            <p:cNvSpPr/>
            <p:nvPr/>
          </p:nvSpPr>
          <p:spPr>
            <a:xfrm>
              <a:off x="390029" y="836567"/>
              <a:ext cx="11414695" cy="4224233"/>
            </a:xfrm>
            <a:prstGeom prst="rect">
              <a:avLst/>
            </a:prstGeom>
            <a:noFill/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endParaRPr lang="en-US" sz="1050" b="1" dirty="0" smtClean="0">
                <a:solidFill>
                  <a:schemeClr val="bg1"/>
                </a:solidFill>
                <a:latin typeface="Courier"/>
                <a:ea typeface="Calibri" panose="020F0502020204030204" pitchFamily="34" charset="0"/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Users can enter a location in three ways:</a:t>
              </a:r>
            </a:p>
            <a:p>
              <a:endParaRPr lang="en-US" sz="600" b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1. Use my current location  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2. Enter an address  (Must include city, state, and </a:t>
              </a:r>
              <a:r>
                <a:rPr lang="en-US" sz="2800" b="1" dirty="0">
                  <a:solidFill>
                    <a:schemeClr val="bg1"/>
                  </a:solidFill>
                  <a:ea typeface="Calibri" panose="020F0502020204030204" pitchFamily="34" charset="0"/>
                </a:rPr>
                <a:t>z</a:t>
              </a:r>
              <a:r>
                <a:rPr lang="en-US" sz="2800" b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ip code)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3. Latitude &amp; longitude (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Must input at least 5 decimal places).</a:t>
              </a:r>
            </a:p>
            <a:p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   Ex. -76.47508 </a:t>
              </a:r>
              <a:r>
                <a:rPr lang="en-US" sz="2800" b="1" dirty="0">
                  <a:solidFill>
                    <a:schemeClr val="bg1"/>
                  </a:solidFill>
                </a:rPr>
                <a:t>  39.03452</a:t>
              </a:r>
              <a:r>
                <a:rPr lang="en-US" sz="2000" dirty="0">
                  <a:solidFill>
                    <a:schemeClr val="bg1"/>
                  </a:solidFill>
                </a:rPr>
                <a:t> </a:t>
              </a:r>
              <a:endPara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endParaRPr lang="en-US" sz="2800" b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endPara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endPara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 </a:t>
              </a:r>
              <a:endParaRPr lang="en-US" sz="2800" b="1" dirty="0">
                <a:solidFill>
                  <a:schemeClr val="bg1"/>
                </a:solidFill>
                <a:ea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85890" y="3564296"/>
              <a:ext cx="11414695" cy="2993008"/>
              <a:chOff x="285890" y="3564296"/>
              <a:chExt cx="11414695" cy="299300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890" y="3564296"/>
                <a:ext cx="11414695" cy="29930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14025" y="4498300"/>
                <a:ext cx="11358423" cy="205388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8720" y="2908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Entering an Incident Location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40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808" y="1593189"/>
            <a:ext cx="107734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using “use my current location” note that once an overdose type is selected the incident is automatically submitted.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</a:rPr>
              <a:t>If using a Windows or Apple computer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not GPS capable, it is recommended that an address is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entered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input the location of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8720" y="20837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Using “My Current Location”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10" y="4302826"/>
            <a:ext cx="2157412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5820" y="3708204"/>
            <a:ext cx="11211949" cy="98488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b="1" dirty="0" smtClean="0">
              <a:solidFill>
                <a:schemeClr val="bg1"/>
              </a:solidFill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You must select the full address displayed below the data entry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The data entry field will then turn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GREEN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768" y="1131654"/>
            <a:ext cx="11211949" cy="2674598"/>
            <a:chOff x="717452" y="393896"/>
            <a:chExt cx="11211949" cy="2674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83"/>
            <a:stretch/>
          </p:blipFill>
          <p:spPr>
            <a:xfrm>
              <a:off x="717452" y="393896"/>
              <a:ext cx="11211949" cy="26745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829994" y="1772855"/>
              <a:ext cx="10846192" cy="119759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6"/>
          <a:stretch/>
        </p:blipFill>
        <p:spPr>
          <a:xfrm>
            <a:off x="369888" y="4801020"/>
            <a:ext cx="11661708" cy="169516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8720" y="2908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Using “I will enter address below”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04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1018301"/>
            <a:ext cx="11310425" cy="46166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Clicking the “Map it” Button allows the user to view the location before submitting.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10" y="1656177"/>
            <a:ext cx="8460324" cy="502561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720" y="2908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Confirming the Location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8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8408"/>
            <a:ext cx="12192000" cy="1107996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b="1" dirty="0" smtClean="0">
              <a:solidFill>
                <a:schemeClr val="bg1"/>
              </a:solidFill>
              <a:latin typeface="Courier"/>
              <a:ea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The date and time fields automatically show the current date and time.                                The user may edit the date and time prior to submitting the incident.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1299" y="977118"/>
            <a:ext cx="7863840" cy="4671290"/>
            <a:chOff x="1986844" y="858888"/>
            <a:chExt cx="7863840" cy="4671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844" y="858888"/>
              <a:ext cx="7863840" cy="467129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257778" y="1838003"/>
              <a:ext cx="6987822" cy="35561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8720" y="40230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Filling in the Date &amp; Time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59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20" y="1015545"/>
            <a:ext cx="8229600" cy="4308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94932" y="4639733"/>
            <a:ext cx="8015111" cy="684296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6260" y="5613543"/>
            <a:ext cx="9865641" cy="95410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overdose was entered successfully. </a:t>
            </a:r>
          </a:p>
          <a:p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The user can enter another </a:t>
            </a: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incident or complete an “ODFORM”.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8720" y="23765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Successful Submission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47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160" y="1398710"/>
            <a:ext cx="9436761" cy="553997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857250" lvl="1" indent="-8572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ODForm </a:t>
            </a:r>
            <a:r>
              <a:rPr lang="en-US" sz="3600" b="1" dirty="0">
                <a:solidFill>
                  <a:schemeClr val="bg1"/>
                </a:solidFill>
              </a:rPr>
              <a:t>cannot be used until the point is submitted to ODMAP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marL="857250" lvl="1" indent="-8572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Data entered into ODForm is not stored in ODMAP.  It is sent to Case Explorer.</a:t>
            </a:r>
          </a:p>
          <a:p>
            <a:pPr marL="857250" lvl="1" indent="-857250">
              <a:buFont typeface="Arial" panose="020B0604020202020204" pitchFamily="34" charset="0"/>
              <a:buChar char="•"/>
            </a:pPr>
            <a:endParaRPr lang="en-US" sz="3600" b="1" u="sng" dirty="0">
              <a:solidFill>
                <a:schemeClr val="bg1"/>
              </a:solidFill>
            </a:endParaRPr>
          </a:p>
          <a:p>
            <a:pPr marL="0" lvl="1" algn="ctr"/>
            <a:r>
              <a:rPr lang="en-US" sz="3600" b="1" u="sng" dirty="0" smtClean="0">
                <a:solidFill>
                  <a:schemeClr val="bg1"/>
                </a:solidFill>
              </a:rPr>
              <a:t>No PII is stored in ODMAP</a:t>
            </a:r>
            <a:endParaRPr lang="en-US" sz="3600" b="1" u="sng" dirty="0">
              <a:solidFill>
                <a:schemeClr val="bg1"/>
              </a:solidFill>
            </a:endParaRPr>
          </a:p>
          <a:p>
            <a:pPr marL="0" lvl="1"/>
            <a:endParaRPr lang="en-US" sz="6000" b="1" dirty="0">
              <a:solidFill>
                <a:schemeClr val="bg1"/>
              </a:solidFill>
            </a:endParaRPr>
          </a:p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54108" y="4064000"/>
            <a:ext cx="5565422" cy="115146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8719" y="74644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ODForm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2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7" y="1040178"/>
            <a:ext cx="7884282" cy="562166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10-Point Star 7"/>
          <p:cNvSpPr/>
          <p:nvPr/>
        </p:nvSpPr>
        <p:spPr>
          <a:xfrm>
            <a:off x="7719255" y="532767"/>
            <a:ext cx="2462212" cy="2271712"/>
          </a:xfrm>
          <a:prstGeom prst="star10">
            <a:avLst/>
          </a:prstGeom>
          <a:solidFill>
            <a:srgbClr val="FF0000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Fields marked in bold blue are required for submission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288" y="-345184"/>
            <a:ext cx="11408206" cy="1449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8719" y="0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ODForm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23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254" y="1468110"/>
            <a:ext cx="1106628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</a:rPr>
              <a:t>ODMAP provides </a:t>
            </a:r>
            <a:r>
              <a:rPr lang="en-US" sz="3200" b="1" u="sng" dirty="0">
                <a:solidFill>
                  <a:schemeClr val="bg1"/>
                </a:solidFill>
                <a:ea typeface="Calibri" panose="020F0502020204030204" pitchFamily="34" charset="0"/>
              </a:rPr>
              <a:t>two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</a:rPr>
              <a:t> levels of access: </a:t>
            </a:r>
          </a:p>
          <a:p>
            <a:endParaRPr lang="en-US" sz="22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  <a:ea typeface="Calibri" panose="020F0502020204030204" pitchFamily="34" charset="0"/>
              </a:rPr>
              <a:t>Level I</a:t>
            </a:r>
            <a:r>
              <a:rPr lang="en-US" sz="32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participants 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are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granted 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authority to submit known and suspected overdose event data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using ODMAP.</a:t>
            </a:r>
          </a:p>
          <a:p>
            <a:endParaRPr lang="en-US" sz="28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  <a:ea typeface="Calibri" panose="020F0502020204030204" pitchFamily="34" charset="0"/>
              </a:rPr>
              <a:t>Level </a:t>
            </a:r>
            <a:r>
              <a:rPr lang="en-US" sz="3200" b="1" u="sng" dirty="0">
                <a:solidFill>
                  <a:schemeClr val="bg1"/>
                </a:solidFill>
                <a:ea typeface="Calibri" panose="020F0502020204030204" pitchFamily="34" charset="0"/>
              </a:rPr>
              <a:t>II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participants are those granted access to the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ODMAP dashboard, 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which allows the user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to view all data, nationwide, 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submitted via </a:t>
            </a:r>
            <a:r>
              <a:rPr lang="en-US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ODMAP. 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505254" y="5144244"/>
            <a:ext cx="11108489" cy="867930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latin typeface="+mn-lt"/>
              </a:rPr>
              <a:t>Some agencies may have Level I and Level II users, while others may only have Level I or Level II users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24669" y="-230213"/>
            <a:ext cx="14314956" cy="1863291"/>
            <a:chOff x="-1188727" y="817760"/>
            <a:chExt cx="9224964" cy="18227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8727" y="817760"/>
              <a:ext cx="9224964" cy="18227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84186" y="1199006"/>
              <a:ext cx="5715000" cy="96347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4000" b="1" dirty="0" smtClean="0">
                  <a:solidFill>
                    <a:schemeClr val="bg1"/>
                  </a:solidFill>
                </a:rPr>
                <a:t>Level I vs. Level II Access</a:t>
              </a:r>
              <a:endParaRPr lang="en-US" sz="40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51" y="1000125"/>
            <a:ext cx="7572375" cy="564004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10-Point Star 4"/>
          <p:cNvSpPr/>
          <p:nvPr/>
        </p:nvSpPr>
        <p:spPr>
          <a:xfrm>
            <a:off x="8784852" y="574238"/>
            <a:ext cx="2462212" cy="2271712"/>
          </a:xfrm>
          <a:prstGeom prst="star10">
            <a:avLst/>
          </a:prstGeom>
          <a:solidFill>
            <a:srgbClr val="FF0000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Fields marked in bold blue are required for submission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8719" y="0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ODForm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05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042986"/>
            <a:ext cx="8050335" cy="554355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719" y="0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ODForm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64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21" y="1004887"/>
            <a:ext cx="8776921" cy="519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719" y="0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ODForm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8" name="10-Point Star 7"/>
          <p:cNvSpPr/>
          <p:nvPr/>
        </p:nvSpPr>
        <p:spPr>
          <a:xfrm>
            <a:off x="9413588" y="661719"/>
            <a:ext cx="2462212" cy="2271712"/>
          </a:xfrm>
          <a:prstGeom prst="star10">
            <a:avLst/>
          </a:prstGeom>
          <a:solidFill>
            <a:srgbClr val="FF0000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Fields marked in bold blue are required for submission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947" y="887075"/>
            <a:ext cx="11310425" cy="1723549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b="1" dirty="0" smtClean="0">
              <a:solidFill>
                <a:schemeClr val="bg1"/>
              </a:solidFill>
              <a:latin typeface="Courier"/>
              <a:ea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Users or administrators can manage their overdose submissions by clicking Manage Overdoses. Case Explorer users will find their submitted </a:t>
            </a:r>
            <a:r>
              <a:rPr lang="en-US" sz="24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ODForms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under their recent cases.</a:t>
            </a:r>
          </a:p>
          <a:p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Administrators can view all ODForm submissions from all users in their role.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78992" y="2712550"/>
            <a:ext cx="7484434" cy="3974809"/>
            <a:chOff x="2375608" y="2031031"/>
            <a:chExt cx="7529512" cy="4547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608" y="2530350"/>
              <a:ext cx="7505700" cy="404812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399420" y="2031031"/>
              <a:ext cx="7505700" cy="409297"/>
              <a:chOff x="2375608" y="1243243"/>
              <a:chExt cx="7505700" cy="4092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608" y="1294228"/>
                <a:ext cx="7505700" cy="314325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318784" y="1243243"/>
                <a:ext cx="1139482" cy="40929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8719" y="0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2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719" y="0"/>
            <a:ext cx="753164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pPr marL="0" lvl="1"/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1018301"/>
            <a:ext cx="12192000" cy="43128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</a:rPr>
              <a:t>All users will now be able to get to the Manage Overdoses link and there is a Search Records </a:t>
            </a:r>
            <a:r>
              <a:rPr lang="en-US" sz="2100" b="1" dirty="0" smtClean="0">
                <a:solidFill>
                  <a:schemeClr val="bg1"/>
                </a:solidFill>
              </a:rPr>
              <a:t>feature.</a:t>
            </a:r>
            <a:endParaRPr lang="en-US" sz="21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7280" y="1695234"/>
            <a:ext cx="9137439" cy="4689954"/>
            <a:chOff x="1815630" y="1609912"/>
            <a:chExt cx="8553450" cy="4390211"/>
          </a:xfrm>
        </p:grpSpPr>
        <p:grpSp>
          <p:nvGrpSpPr>
            <p:cNvPr id="9" name="Group 8"/>
            <p:cNvGrpSpPr/>
            <p:nvPr/>
          </p:nvGrpSpPr>
          <p:grpSpPr>
            <a:xfrm>
              <a:off x="1815630" y="1609912"/>
              <a:ext cx="8553450" cy="2694761"/>
              <a:chOff x="1819275" y="2062976"/>
              <a:chExt cx="8553450" cy="269476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9275" y="2100262"/>
                <a:ext cx="8553450" cy="2657475"/>
              </a:xfrm>
              <a:prstGeom prst="rect">
                <a:avLst/>
              </a:prstGeom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195934" y="2062976"/>
                <a:ext cx="2260850" cy="40491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630" y="4304673"/>
              <a:ext cx="8553450" cy="169545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639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719" y="0"/>
            <a:ext cx="753164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pPr marL="0" lvl="1"/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9164" y="1650716"/>
            <a:ext cx="2789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When a user goes to the Manage Overdoses page they will now be able to Edit and Delete records. </a:t>
            </a:r>
            <a:endPara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user can only edit a record if they created it. </a:t>
            </a:r>
            <a:endPara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user can only delete a record if they created it AND the OD Form has not been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submitted.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2244" y="1538750"/>
            <a:ext cx="8173617" cy="4283548"/>
            <a:chOff x="3564293" y="1545261"/>
            <a:chExt cx="7767733" cy="3735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4293" y="1545261"/>
              <a:ext cx="7618445" cy="3735866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9310008" y="4310743"/>
              <a:ext cx="2022018" cy="4482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0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719" y="0"/>
            <a:ext cx="753164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pPr marL="0" lvl="1"/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6368" y="2167068"/>
            <a:ext cx="10197042" cy="4028660"/>
            <a:chOff x="1378042" y="2653554"/>
            <a:chExt cx="9580756" cy="29636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8042" y="2653554"/>
              <a:ext cx="9580756" cy="2963676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384250" y="5103228"/>
              <a:ext cx="9308631" cy="514002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26368" y="1257087"/>
            <a:ext cx="10197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can now enter in a Case Number, Suspected Drug, Age and Gender when submitting a point on the main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page.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719" y="0"/>
            <a:ext cx="753164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pPr marL="0" lvl="1"/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51249" y="1221513"/>
            <a:ext cx="98842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Once a user submits a point from the main page, there will be a warning message to let them know that they are submitting a point to a live database. </a:t>
            </a:r>
            <a:endParaRPr lang="en-US" sz="2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in development, therefore the message is for </a:t>
            </a: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development.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9" y="3113324"/>
            <a:ext cx="10020862" cy="200865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6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719" y="0"/>
            <a:ext cx="753164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pPr marL="0" lvl="1"/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25066" y="1048103"/>
            <a:ext cx="1124347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Once a user clicks on the box verify the point is the correct one, the system will check for any existing overdoses that are within 50 feet and 2 hours of the overdose they are attempting to save</a:t>
            </a: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there are any matches (it matches on ALL records, not just the ones the user has submitted), it will return a warning message with the contact info from the other user(s) and asks if they still want to submit the </a:t>
            </a: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point.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62" y="3283916"/>
            <a:ext cx="10710784" cy="222115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790462" y="5593706"/>
            <a:ext cx="8893268" cy="492092"/>
            <a:chOff x="790462" y="5910943"/>
            <a:chExt cx="8893268" cy="4920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62" y="5996377"/>
              <a:ext cx="3105150" cy="314325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Left Arrow 8"/>
            <p:cNvSpPr/>
            <p:nvPr/>
          </p:nvSpPr>
          <p:spPr>
            <a:xfrm>
              <a:off x="4017973" y="5910943"/>
              <a:ext cx="1633101" cy="485191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70158" y="5941370"/>
              <a:ext cx="39135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Click YES Submit this location</a:t>
              </a:r>
              <a:endParaRPr lang="en-US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90462" y="6252969"/>
            <a:ext cx="5765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same check occurs when a record is edited.</a:t>
            </a:r>
          </a:p>
        </p:txBody>
      </p:sp>
    </p:spTree>
    <p:extLst>
      <p:ext uri="{BB962C8B-B14F-4D97-AF65-F5344CB8AC3E}">
        <p14:creationId xmlns:p14="http://schemas.microsoft.com/office/powerpoint/2010/main" val="18234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8719" y="0"/>
            <a:ext cx="7531642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Manage Overdoses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pPr marL="0" lvl="1"/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4799" y="1221513"/>
            <a:ext cx="11588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Whether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point is submitted using an address or Lat/Long (this includes </a:t>
            </a:r>
            <a:endParaRPr lang="en-US" sz="2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My Location), they will only be able to edit that field. If they enter in an address, lat/long will be shown, but disabled and vice versa. </a:t>
            </a:r>
            <a:endParaRPr lang="en-US" sz="2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They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 change which one is used, but the fields will be cleared and they will have to re-map </a:t>
            </a: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it.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70" y="3552386"/>
            <a:ext cx="11202634" cy="222500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8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390" y="905917"/>
            <a:ext cx="10130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ODForm</a:t>
            </a:r>
            <a:r>
              <a:rPr lang="en-US" sz="2800" dirty="0" smtClean="0">
                <a:solidFill>
                  <a:schemeClr val="bg1"/>
                </a:solidFill>
              </a:rPr>
              <a:t>:  PII is not stored on the ODMAP server for HIPAA reasons.  Rather, we have made ODForm And the ability to enter and store data an option for our LE partners. 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ODForm is part of the ODMAP process, but data would be stored on our CE Server.  The following slides provide instructions on how to ODForm.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8" y="3886941"/>
            <a:ext cx="2724539" cy="27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268" y="2803399"/>
            <a:ext cx="1128732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</a:t>
            </a:r>
            <a:r>
              <a:rPr lang="en-US" sz="4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configure my phone to use the app?</a:t>
            </a:r>
            <a:endParaRPr lang="en-US" sz="4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2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126217"/>
            <a:ext cx="11176468" cy="2259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246" y="322543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31653" y="2133600"/>
            <a:ext cx="10896600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configuration is provided for popular devices. Configuration of other devices will be similar. If your model is not covered here, please consult the internet or your product manual.</a:t>
            </a:r>
          </a:p>
        </p:txBody>
      </p:sp>
    </p:spTree>
    <p:extLst>
      <p:ext uri="{BB962C8B-B14F-4D97-AF65-F5344CB8AC3E}">
        <p14:creationId xmlns:p14="http://schemas.microsoft.com/office/powerpoint/2010/main" val="19660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126217"/>
            <a:ext cx="11176468" cy="2259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246" y="322543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6750" y="2063965"/>
            <a:ext cx="11658600" cy="352442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Samsung Galaxy S7 with Android OS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similar devices)</a:t>
            </a:r>
          </a:p>
          <a:p>
            <a:pPr marR="0" lvl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Turning On Location Services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Settings App on your phone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to and Select Location 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the toggle to ON if it is not there already</a:t>
            </a:r>
          </a:p>
        </p:txBody>
      </p:sp>
      <p:pic>
        <p:nvPicPr>
          <p:cNvPr id="2050" name="Picture 2" descr="http://www.pngall.com/wp-content/uploads/2016/06/Samsung-Mobile-Phone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79" y="2752983"/>
            <a:ext cx="4188796" cy="3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283382"/>
            <a:ext cx="11176468" cy="2259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686" y="165378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722" y="1860503"/>
            <a:ext cx="10229850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the Chrome Browser to Accept Cookies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Chrome Browser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three dots/ellipsis in the top                               left corner of the Chrome window                                  to open a menu </a:t>
            </a:r>
            <a:endParaRPr lang="en-US" sz="3200" dirty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872186"/>
            <a:ext cx="2838449" cy="35631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upload.wikimedia.org/wikipedia/en/thumb/d/d0/Chrome_Logo.svg/1024px-Chrome_Logo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62" y="1438528"/>
            <a:ext cx="1796128" cy="17961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283382"/>
            <a:ext cx="11176468" cy="2259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246" y="151091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5350" y="2133600"/>
            <a:ext cx="9163050" cy="334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‘Settings’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‘Site Settings’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‘All Sites’: Select ‘Cookies’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the toggle to the right to accept cookies if it is not already there</a:t>
            </a:r>
            <a:endParaRPr lang="en-US" sz="3200" dirty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311957"/>
            <a:ext cx="11176468" cy="2259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686" y="151088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1681" y="2265075"/>
            <a:ext cx="6730891" cy="2792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 6 (and similar devices)</a:t>
            </a:r>
          </a:p>
          <a:p>
            <a:pPr marR="0" lvl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Turning On Location Services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Setting App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Privacy</a:t>
            </a:r>
          </a:p>
        </p:txBody>
      </p:sp>
      <p:pic>
        <p:nvPicPr>
          <p:cNvPr id="5122" name="Picture 2" descr="iphone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57" y="3071812"/>
            <a:ext cx="3307480" cy="33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276801"/>
            <a:ext cx="9886950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Location Services</a:t>
            </a:r>
          </a:p>
          <a:p>
            <a:pPr marL="1600200" marR="0" lvl="3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the toggle to the right to turn on Location Services</a:t>
            </a:r>
          </a:p>
          <a:p>
            <a:pPr marL="1600200" marR="0" lvl="3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list of apps that use location, select your browser </a:t>
            </a:r>
          </a:p>
          <a:p>
            <a:pPr marL="1600200" marR="0" lvl="3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‘While Using’ to allow your browser to use location services while you are using your browser</a:t>
            </a:r>
            <a:endParaRPr lang="en-US" sz="2800" dirty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126217"/>
            <a:ext cx="11176468" cy="2259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246" y="322543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11049000" cy="354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the Safari Browser to Accept Cookies.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Settings App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down to and select Safari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down to and select ‘Block Cookies’</a:t>
            </a:r>
          </a:p>
          <a:p>
            <a:pPr marL="1143000" marR="0" lvl="2" indent="-2286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‘Allow from Current Website Only’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18" y="-283384"/>
            <a:ext cx="11176468" cy="2259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123" y="208239"/>
            <a:ext cx="7892803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6000" b="1" dirty="0" smtClean="0">
                <a:solidFill>
                  <a:schemeClr val="bg1"/>
                </a:solidFill>
              </a:rPr>
              <a:t>Phone Configuration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orig04.deviantart.net/4cb0/f/2011/127/9/8/safari_transparent_dock_icon_by_jawzf-d3frkd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94" y="3333750"/>
            <a:ext cx="3139205" cy="31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028" y="-207202"/>
            <a:ext cx="11176468" cy="2259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7421" y="322541"/>
            <a:ext cx="7892803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5400" b="1" dirty="0" smtClean="0">
                <a:solidFill>
                  <a:schemeClr val="bg1"/>
                </a:solidFill>
              </a:rPr>
              <a:t>Looking for Level 2</a:t>
            </a:r>
            <a:endParaRPr lang="en-US" sz="5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19710" y="1551278"/>
            <a:ext cx="10553140" cy="2954655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looking for Level 2 access to the ODMap application go to: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bg1"/>
                </a:solidFill>
                <a:latin typeface="Accord Heavy SF" pitchFamily="2" charset="0"/>
              </a:rPr>
              <a:t>https://</a:t>
            </a:r>
            <a:r>
              <a:rPr lang="en-US" altLang="en-US" sz="2400" dirty="0" smtClean="0">
                <a:solidFill>
                  <a:schemeClr val="bg1"/>
                </a:solidFill>
                <a:latin typeface="Accord Heavy SF" pitchFamily="2" charset="0"/>
              </a:rPr>
              <a:t>secure.hidta.org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Click register for SSL account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Fill out the registration form requesting SSL and ODMap Level 2 access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Return the registration request via email.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to: </a:t>
            </a:r>
            <a:r>
              <a:rPr lang="en-US" altLang="en-US" sz="2400" dirty="0" smtClean="0">
                <a:ln w="6350">
                  <a:noFill/>
                </a:ln>
                <a:solidFill>
                  <a:schemeClr val="bg1"/>
                </a:solidFill>
                <a:latin typeface="Accord Heavy SF" pitchFamily="2" charset="0"/>
              </a:rPr>
              <a:t>Registration@wb.hidta.org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400" b="1" dirty="0" smtClean="0">
                <a:solidFill>
                  <a:schemeClr val="bg1"/>
                </a:solidFill>
                <a:latin typeface="Accord Heavy SF" pitchFamily="2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Your access information will be emailed to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0" y="4208171"/>
            <a:ext cx="8019490" cy="2422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71588" y="37020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10-Point Star 12"/>
          <p:cNvSpPr/>
          <p:nvPr/>
        </p:nvSpPr>
        <p:spPr>
          <a:xfrm>
            <a:off x="8439158" y="3152762"/>
            <a:ext cx="2462212" cy="2271712"/>
          </a:xfrm>
          <a:prstGeom prst="star10">
            <a:avLst/>
          </a:prstGeom>
          <a:solidFill>
            <a:srgbClr val="FF0000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Analytical Users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37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972" y="278392"/>
            <a:ext cx="4674096" cy="64633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 for Questions</a:t>
            </a:r>
            <a:endParaRPr lang="en-US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72" y="1261235"/>
            <a:ext cx="11121903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HIDTA HELP DESK                                             Days: Monday to Friday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Hours: 8:30 to 4:30 Est.                                  Phone:301 489-1744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972" y="4507351"/>
            <a:ext cx="11389336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For any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questions regarding user registration, please contact Kelly McCord by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                   phone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: (301) 489-1763 or by email: </a:t>
            </a:r>
            <a:r>
              <a:rPr lang="en-US" sz="2500" b="1" u="sng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hlinkClick r:id="rId2"/>
              </a:rPr>
              <a:t>kmccord@wb.hidta.org</a:t>
            </a:r>
            <a:r>
              <a:rPr lang="en-US" sz="25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en-US" sz="2500" b="1" dirty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972" y="2969795"/>
            <a:ext cx="11389336" cy="16927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If you have any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questions regarding the ODMap Program,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please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contact           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Jeff Beeson by phone: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(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301) 489-1734 or by email: </a:t>
            </a:r>
            <a:r>
              <a:rPr lang="en-US" sz="2600" b="1" u="sng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hlinkClick r:id="rId3"/>
              </a:rPr>
              <a:t>jbeeson@wb.hidta.org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en-US" sz="26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28" y="5506910"/>
            <a:ext cx="2853972" cy="13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556" y="1306427"/>
            <a:ext cx="117014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Level I users should get their agency code from their agency head or designee.  If they do not have this, they can contact the Help Desk to find out the Agency Code.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8720" y="23765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How do I get my Agency Code?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6684" y="3918710"/>
            <a:ext cx="11121903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HIDTA HELP DESK                                             Days: Monday to Friday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Hours: 8:30 to 4:30 Est.                                  Phone:301 489-1744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17818" y="1756549"/>
            <a:ext cx="7022457" cy="4514203"/>
            <a:chOff x="2457451" y="1510866"/>
            <a:chExt cx="7473594" cy="51243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451" y="2066532"/>
              <a:ext cx="7473594" cy="4568703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2457451" y="1510866"/>
              <a:ext cx="7473594" cy="604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36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Login to your Case </a:t>
              </a:r>
              <a:r>
                <a:rPr lang="en-US" altLang="en-US" sz="3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E</a:t>
              </a:r>
              <a:r>
                <a:rPr lang="en-US" altLang="en-US" sz="36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xplorer Account</a:t>
              </a:r>
              <a:endParaRPr lang="en-US" alt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8742" y="1756549"/>
            <a:ext cx="3056869" cy="26776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Case Explorer </a:t>
            </a:r>
            <a:r>
              <a:rPr lang="en-US" sz="2400" b="1" dirty="0" smtClean="0">
                <a:solidFill>
                  <a:schemeClr val="bg1"/>
                </a:solidFill>
              </a:rPr>
              <a:t>users MUST </a:t>
            </a:r>
            <a:r>
              <a:rPr lang="en-US" sz="2400" b="1" dirty="0">
                <a:solidFill>
                  <a:schemeClr val="bg1"/>
                </a:solidFill>
              </a:rPr>
              <a:t>register </a:t>
            </a:r>
            <a:r>
              <a:rPr lang="en-US" sz="2400" b="1" dirty="0" smtClean="0">
                <a:solidFill>
                  <a:schemeClr val="bg1"/>
                </a:solidFill>
              </a:rPr>
              <a:t>their ODMAP account in </a:t>
            </a:r>
            <a:r>
              <a:rPr lang="en-US" sz="2400" b="1" dirty="0">
                <a:solidFill>
                  <a:schemeClr val="bg1"/>
                </a:solidFill>
              </a:rPr>
              <a:t>Case </a:t>
            </a:r>
            <a:r>
              <a:rPr lang="en-US" sz="2400" b="1" dirty="0" smtClean="0">
                <a:solidFill>
                  <a:schemeClr val="bg1"/>
                </a:solidFill>
              </a:rPr>
              <a:t>Explorer.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This step ensures the accounts are linked.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656937" y="-190262"/>
            <a:ext cx="14314956" cy="1348022"/>
            <a:chOff x="-1006855" y="-159011"/>
            <a:chExt cx="9224964" cy="18227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6855" y="-159011"/>
              <a:ext cx="9224964" cy="182278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48755" y="164836"/>
              <a:ext cx="5715000" cy="133175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4000" b="1" dirty="0" smtClean="0">
                  <a:solidFill>
                    <a:schemeClr val="bg1"/>
                  </a:solidFill>
                </a:rPr>
                <a:t>Registering</a:t>
              </a:r>
              <a:endParaRPr lang="en-US" sz="40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9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14490" y="1550111"/>
            <a:ext cx="7135091" cy="4643230"/>
            <a:chOff x="2242538" y="885604"/>
            <a:chExt cx="7485236" cy="5349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538" y="885604"/>
              <a:ext cx="7485236" cy="5349553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63500" dir="2700000" algn="tl" rotWithShape="0">
                <a:prstClr val="black">
                  <a:alpha val="58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513" y="2171684"/>
              <a:ext cx="1828800" cy="457200"/>
            </a:xfrm>
            <a:prstGeom prst="rect">
              <a:avLst/>
            </a:prstGeom>
            <a:ln w="254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204" y="2143109"/>
              <a:ext cx="1337311" cy="111442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543175" y="3143233"/>
              <a:ext cx="1204021" cy="300037"/>
            </a:xfrm>
            <a:prstGeom prst="rect">
              <a:avLst/>
            </a:prstGeom>
            <a:noFill/>
            <a:ln w="50800" cmpd="sng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4227" y="1546764"/>
            <a:ext cx="3880055" cy="206210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 to:</a:t>
            </a:r>
          </a:p>
          <a:p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Navigation Panel</a:t>
            </a:r>
          </a:p>
          <a:p>
            <a:endParaRPr lang="en-US" sz="1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Select: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“Your Profile”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656937" y="-190262"/>
            <a:ext cx="14314956" cy="1348022"/>
            <a:chOff x="-1006855" y="-159011"/>
            <a:chExt cx="9224964" cy="18227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6855" y="-159011"/>
              <a:ext cx="9224964" cy="18227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48755" y="164836"/>
              <a:ext cx="5715000" cy="133175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4000" b="1" dirty="0" smtClean="0">
                  <a:solidFill>
                    <a:schemeClr val="bg1"/>
                  </a:solidFill>
                </a:rPr>
                <a:t>Registering </a:t>
              </a:r>
              <a:r>
                <a:rPr lang="en-US" sz="4000" i="1" dirty="0" smtClean="0">
                  <a:solidFill>
                    <a:schemeClr val="bg1"/>
                  </a:solidFill>
                </a:rPr>
                <a:t>(Cont’d)</a:t>
              </a:r>
              <a:endParaRPr lang="en-US" sz="40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50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63" y="885875"/>
            <a:ext cx="5644728" cy="574715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49281" y="1326250"/>
            <a:ext cx="5108532" cy="3970318"/>
            <a:chOff x="249281" y="1383402"/>
            <a:chExt cx="5108532" cy="3970318"/>
          </a:xfrm>
        </p:grpSpPr>
        <p:sp>
          <p:nvSpPr>
            <p:cNvPr id="13" name="Rectangle 12"/>
            <p:cNvSpPr/>
            <p:nvPr/>
          </p:nvSpPr>
          <p:spPr>
            <a:xfrm>
              <a:off x="249281" y="1383402"/>
              <a:ext cx="4282751" cy="3970318"/>
            </a:xfrm>
            <a:prstGeom prst="rect">
              <a:avLst/>
            </a:prstGeom>
            <a:ln w="635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800" b="1" dirty="0">
                  <a:solidFill>
                    <a:schemeClr val="bg1"/>
                  </a:solidFill>
                </a:rPr>
                <a:t>Scroll to the bottom of the “Your Profile” page to </a:t>
              </a:r>
              <a:r>
                <a:rPr lang="en-US" altLang="en-US" sz="2800" b="1" dirty="0" smtClean="0">
                  <a:solidFill>
                    <a:schemeClr val="bg1"/>
                  </a:solidFill>
                </a:rPr>
                <a:t>create an </a:t>
              </a:r>
              <a:r>
                <a:rPr lang="en-US" sz="2800" b="1" dirty="0">
                  <a:solidFill>
                    <a:schemeClr val="bg1"/>
                  </a:solidFill>
                </a:rPr>
                <a:t>ODMAP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b="1" dirty="0" smtClean="0">
                  <a:solidFill>
                    <a:schemeClr val="bg1"/>
                  </a:solidFill>
                </a:rPr>
                <a:t>account. </a:t>
              </a:r>
            </a:p>
            <a:p>
              <a:pPr>
                <a:lnSpc>
                  <a:spcPct val="90000"/>
                </a:lnSpc>
              </a:pPr>
              <a:endParaRPr lang="en-US" altLang="en-US" sz="2800" b="1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2800" b="1" dirty="0">
                  <a:solidFill>
                    <a:schemeClr val="bg1"/>
                  </a:solidFill>
                </a:rPr>
                <a:t>Once you’ve clicked “Create ODMAP Account,” wait for the account activation email before trying to log into the ODMAP</a:t>
              </a:r>
              <a:r>
                <a:rPr lang="en-US" altLang="en-US" sz="2800" b="1" dirty="0" smtClean="0">
                  <a:solidFill>
                    <a:schemeClr val="bg1"/>
                  </a:solidFill>
                </a:rPr>
                <a:t>.</a:t>
              </a:r>
              <a:endParaRPr lang="en-US" altLang="en-US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532032" y="5157788"/>
              <a:ext cx="825781" cy="0"/>
            </a:xfrm>
            <a:prstGeom prst="straightConnector1">
              <a:avLst/>
            </a:prstGeom>
            <a:ln w="1016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-1656937" y="-204118"/>
            <a:ext cx="14314956" cy="1348022"/>
            <a:chOff x="-1006855" y="-159011"/>
            <a:chExt cx="9224964" cy="18227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6855" y="-159011"/>
              <a:ext cx="9224964" cy="18227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48755" y="164836"/>
              <a:ext cx="5715000" cy="133175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4000" b="1" dirty="0" smtClean="0">
                  <a:solidFill>
                    <a:schemeClr val="bg1"/>
                  </a:solidFill>
                </a:rPr>
                <a:t>Registering </a:t>
              </a:r>
              <a:r>
                <a:rPr lang="en-US" sz="4000" i="1" dirty="0" smtClean="0">
                  <a:solidFill>
                    <a:schemeClr val="bg1"/>
                  </a:solidFill>
                </a:rPr>
                <a:t>(Cont’d)</a:t>
              </a:r>
              <a:endParaRPr lang="en-US" sz="40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3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5760" y="1825716"/>
            <a:ext cx="7289496" cy="23083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How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 I use 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889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ODMAP Level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 ?</a:t>
            </a:r>
          </a:p>
        </p:txBody>
      </p:sp>
    </p:spTree>
    <p:extLst>
      <p:ext uri="{BB962C8B-B14F-4D97-AF65-F5344CB8AC3E}">
        <p14:creationId xmlns:p14="http://schemas.microsoft.com/office/powerpoint/2010/main" val="8824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0" y="1799216"/>
            <a:ext cx="11901493" cy="4031873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</a:rPr>
              <a:t>ODMAP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on Windows, Android, iOS, and OS X based devices with a standard browser including Chrome, Firefox, and Safari.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Level I can be used in the field or in the office from any mobile device, mobile device terminal, or desktop computer.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features require location services and cookies to be turned-on. 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68" y="-221674"/>
            <a:ext cx="9847970" cy="1544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0246" y="101257"/>
            <a:ext cx="610096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Devices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4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2254</Words>
  <Application>Microsoft Office PowerPoint</Application>
  <PresentationFormat>Widescreen</PresentationFormat>
  <Paragraphs>289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MS PGothic</vt:lpstr>
      <vt:lpstr>Accord Heavy SF</vt:lpstr>
      <vt:lpstr>Arial</vt:lpstr>
      <vt:lpstr>Calibri</vt:lpstr>
      <vt:lpstr>Calibri Light</vt:lpstr>
      <vt:lpstr>Courier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Boland</dc:creator>
  <cp:lastModifiedBy>Ramona Boland</cp:lastModifiedBy>
  <cp:revision>179</cp:revision>
  <dcterms:created xsi:type="dcterms:W3CDTF">2018-01-26T21:11:44Z</dcterms:created>
  <dcterms:modified xsi:type="dcterms:W3CDTF">2018-02-15T11:53:32Z</dcterms:modified>
</cp:coreProperties>
</file>