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342" r:id="rId4"/>
    <p:sldId id="297" r:id="rId5"/>
    <p:sldId id="304" r:id="rId6"/>
    <p:sldId id="341" r:id="rId7"/>
    <p:sldId id="303" r:id="rId8"/>
    <p:sldId id="301" r:id="rId9"/>
    <p:sldId id="302" r:id="rId10"/>
    <p:sldId id="259" r:id="rId11"/>
    <p:sldId id="332" r:id="rId12"/>
    <p:sldId id="308" r:id="rId13"/>
    <p:sldId id="323" r:id="rId14"/>
    <p:sldId id="322" r:id="rId15"/>
    <p:sldId id="324" r:id="rId16"/>
    <p:sldId id="326" r:id="rId17"/>
    <p:sldId id="325" r:id="rId18"/>
    <p:sldId id="306" r:id="rId19"/>
    <p:sldId id="314" r:id="rId20"/>
    <p:sldId id="319" r:id="rId21"/>
    <p:sldId id="311" r:id="rId22"/>
    <p:sldId id="340" r:id="rId23"/>
    <p:sldId id="309" r:id="rId24"/>
    <p:sldId id="310" r:id="rId25"/>
    <p:sldId id="312" r:id="rId26"/>
    <p:sldId id="333" r:id="rId27"/>
    <p:sldId id="315" r:id="rId28"/>
    <p:sldId id="334" r:id="rId29"/>
    <p:sldId id="321" r:id="rId30"/>
    <p:sldId id="318" r:id="rId31"/>
    <p:sldId id="320" r:id="rId32"/>
    <p:sldId id="316" r:id="rId33"/>
    <p:sldId id="317" r:id="rId34"/>
    <p:sldId id="327" r:id="rId35"/>
    <p:sldId id="329" r:id="rId36"/>
    <p:sldId id="330" r:id="rId37"/>
    <p:sldId id="331" r:id="rId38"/>
    <p:sldId id="336" r:id="rId39"/>
    <p:sldId id="335" r:id="rId40"/>
    <p:sldId id="337" r:id="rId41"/>
    <p:sldId id="338" r:id="rId42"/>
    <p:sldId id="33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bor, Jack" initials="CJ" lastIdx="1" clrIdx="0">
    <p:extLst>
      <p:ext uri="{19B8F6BF-5375-455C-9EA6-DF929625EA0E}">
        <p15:presenceInfo xmlns:p15="http://schemas.microsoft.com/office/powerpoint/2012/main" userId="S-1-5-21-3160400683-2110914964-1416604790-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515"/>
    <a:srgbClr val="4B5D75"/>
    <a:srgbClr val="586D8A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6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3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7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CD24-F7BC-4096-9077-90FC1E360A6D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14FC-B4E3-4ECD-8406-1280BEE5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idta.org/wp-content/uploads/2018/08/ODMAP-Policies-and-Procedures-CURRENTFINAL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mailto:dflores@wb.Hidta.org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aalter@wb.hidta.org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393" y="-40699"/>
            <a:ext cx="5691873" cy="8817799"/>
          </a:xfrm>
          <a:prstGeom prst="rect">
            <a:avLst/>
          </a:prstGeom>
          <a:noFill/>
          <a:effectLst>
            <a:outerShdw blurRad="50800" dist="127000" dir="66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</a:t>
            </a:r>
          </a:p>
          <a:p>
            <a:r>
              <a:rPr lang="en-US" sz="7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</a:t>
            </a:r>
          </a:p>
          <a:p>
            <a:r>
              <a:rPr lang="en-US" sz="7500" b="1" dirty="0" smtClean="0">
                <a:solidFill>
                  <a:srgbClr val="CF6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</a:t>
            </a:r>
          </a:p>
          <a:p>
            <a:r>
              <a:rPr lang="en-US" sz="7500" b="1" dirty="0" smtClean="0">
                <a:solidFill>
                  <a:srgbClr val="CF6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</a:t>
            </a:r>
          </a:p>
          <a:p>
            <a:r>
              <a:rPr lang="en-US" sz="7500" b="1" dirty="0" smtClean="0">
                <a:solidFill>
                  <a:srgbClr val="CF6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</a:t>
            </a:r>
          </a:p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LEVEL II</a:t>
            </a:r>
          </a:p>
          <a:p>
            <a:pPr algn="ctr"/>
            <a:r>
              <a:rPr lang="en-US" sz="1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4451" y="0"/>
            <a:ext cx="10858500" cy="6572250"/>
            <a:chOff x="1910957" y="474225"/>
            <a:chExt cx="9786938" cy="56660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957" y="474225"/>
              <a:ext cx="9772650" cy="493786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5081487" y="5432356"/>
              <a:ext cx="6616408" cy="707886"/>
            </a:xfrm>
            <a:prstGeom prst="rect">
              <a:avLst/>
            </a:prstGeom>
            <a:solidFill>
              <a:srgbClr val="4B5D75"/>
            </a:solidFill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63500" dir="2700000" algn="tl">
                      <a:srgbClr val="000000">
                        <a:alpha val="43137"/>
                      </a:srgbClr>
                    </a:outerShdw>
                  </a:effectLst>
                </a:rPr>
                <a:t>Gaining access &amp; using Level II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1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219420"/>
            <a:ext cx="10351516" cy="531637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6239921" y="1219420"/>
            <a:ext cx="5226021" cy="15076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ODMAP Dashboard</a:t>
            </a:r>
          </a:p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Initial view filters for last 24 hours</a:t>
            </a:r>
          </a:p>
          <a:p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Use the filter tools for other date &amp; time ranges 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600" y="-216954"/>
            <a:ext cx="7604912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9752" y="41163"/>
            <a:ext cx="4045103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Level II Features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4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438276"/>
            <a:ext cx="39749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There are </a:t>
            </a:r>
            <a:r>
              <a:rPr lang="en-US" sz="2800" b="1" dirty="0" smtClean="0">
                <a:solidFill>
                  <a:schemeClr val="bg1"/>
                </a:solidFill>
              </a:rPr>
              <a:t>ODMAP tools located on the map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Hovering your cursor on the tool will tell you what the tool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Search by Address is in the top right-hand-corner.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5596" y="1347789"/>
            <a:ext cx="7101567" cy="4371243"/>
            <a:chOff x="4485596" y="1347789"/>
            <a:chExt cx="7101567" cy="4371243"/>
          </a:xfrm>
        </p:grpSpPr>
        <p:grpSp>
          <p:nvGrpSpPr>
            <p:cNvPr id="4" name="Group 3"/>
            <p:cNvGrpSpPr/>
            <p:nvPr/>
          </p:nvGrpSpPr>
          <p:grpSpPr>
            <a:xfrm>
              <a:off x="4485596" y="1347789"/>
              <a:ext cx="7101567" cy="4371243"/>
              <a:chOff x="3767817" y="2690080"/>
              <a:chExt cx="7791450" cy="38385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7817" y="2690080"/>
                <a:ext cx="7791450" cy="383857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767817" y="2928938"/>
                <a:ext cx="4204608" cy="20574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9029700" y="1647084"/>
              <a:ext cx="2557463" cy="51380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600" y="-216954"/>
            <a:ext cx="7604912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4272" y="12016"/>
            <a:ext cx="4045103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Tools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6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20003" y="1403254"/>
            <a:ext cx="10243379" cy="4895766"/>
            <a:chOff x="920003" y="774598"/>
            <a:chExt cx="10243379" cy="48957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0" name="Group 39"/>
            <p:cNvGrpSpPr/>
            <p:nvPr/>
          </p:nvGrpSpPr>
          <p:grpSpPr>
            <a:xfrm>
              <a:off x="920003" y="774598"/>
              <a:ext cx="9849747" cy="698377"/>
              <a:chOff x="920003" y="774598"/>
              <a:chExt cx="9849747" cy="69837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067888" y="785497"/>
                <a:ext cx="4701862" cy="687478"/>
                <a:chOff x="6549233" y="2975931"/>
                <a:chExt cx="4701862" cy="687478"/>
              </a:xfrm>
            </p:grpSpPr>
            <p:pic>
              <p:nvPicPr>
                <p:cNvPr id="7" name="Picture 6"/>
                <p:cNvPicPr preferRelativeResize="0"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9233" y="2975931"/>
                  <a:ext cx="687478" cy="687478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7491160" y="3135004"/>
                  <a:ext cx="37599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Zoom in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20003" y="774598"/>
                <a:ext cx="5103109" cy="687478"/>
                <a:chOff x="920003" y="774598"/>
                <a:chExt cx="5103109" cy="687478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003" y="774598"/>
                  <a:ext cx="687478" cy="687478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881463" y="933671"/>
                  <a:ext cx="414164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About ODMAP Dashboard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932409" y="3825093"/>
              <a:ext cx="10134465" cy="690625"/>
              <a:chOff x="932409" y="3825093"/>
              <a:chExt cx="10134465" cy="69062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023112" y="3828240"/>
                <a:ext cx="5043762" cy="687478"/>
                <a:chOff x="892866" y="5177264"/>
                <a:chExt cx="5043762" cy="687478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866" y="5177264"/>
                  <a:ext cx="741753" cy="687478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794979" y="5322220"/>
                  <a:ext cx="414164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Previous Extent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932409" y="3825093"/>
                <a:ext cx="4757907" cy="687478"/>
                <a:chOff x="6526318" y="1875264"/>
                <a:chExt cx="4757907" cy="687478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6318" y="1875264"/>
                  <a:ext cx="733309" cy="687478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7524290" y="2034337"/>
                  <a:ext cx="37599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Draw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932409" y="1779709"/>
              <a:ext cx="10230973" cy="690799"/>
              <a:chOff x="932409" y="1779709"/>
              <a:chExt cx="10230973" cy="69079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023112" y="1779709"/>
                <a:ext cx="5140270" cy="687478"/>
                <a:chOff x="882842" y="4076597"/>
                <a:chExt cx="5140270" cy="687478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842" y="4076597"/>
                  <a:ext cx="761800" cy="687478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881463" y="4235670"/>
                  <a:ext cx="414164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Zoom out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932409" y="1783030"/>
                <a:ext cx="4709501" cy="687478"/>
                <a:chOff x="6541594" y="774598"/>
                <a:chExt cx="4709501" cy="68747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1594" y="774598"/>
                  <a:ext cx="702755" cy="687478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7491160" y="945359"/>
                  <a:ext cx="37599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Bookmark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920003" y="2784994"/>
              <a:ext cx="9822598" cy="700351"/>
              <a:chOff x="920003" y="2784994"/>
              <a:chExt cx="9822598" cy="70035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023112" y="2784994"/>
                <a:ext cx="4719489" cy="687478"/>
                <a:chOff x="6531606" y="4076597"/>
                <a:chExt cx="4719489" cy="68747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1606" y="4076597"/>
                  <a:ext cx="722733" cy="687478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7491160" y="4276336"/>
                  <a:ext cx="37599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Default Extent (Lower 48)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20003" y="2797867"/>
                <a:ext cx="5078166" cy="687478"/>
                <a:chOff x="927815" y="1875264"/>
                <a:chExt cx="5078166" cy="687478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7815" y="1875264"/>
                  <a:ext cx="671854" cy="687478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1864332" y="2065861"/>
                  <a:ext cx="414164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Print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942361" y="4962381"/>
              <a:ext cx="9792044" cy="707983"/>
              <a:chOff x="942361" y="4962381"/>
              <a:chExt cx="9792044" cy="70798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998169" y="4962381"/>
                <a:ext cx="4736236" cy="687478"/>
                <a:chOff x="6514859" y="5177264"/>
                <a:chExt cx="4736236" cy="687478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4859" y="5177264"/>
                  <a:ext cx="756227" cy="687478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491160" y="5324649"/>
                  <a:ext cx="375993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Next Extent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42361" y="4982886"/>
                <a:ext cx="5125527" cy="687478"/>
                <a:chOff x="897585" y="2975931"/>
                <a:chExt cx="5125527" cy="68747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585" y="2975931"/>
                  <a:ext cx="732315" cy="687478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1881463" y="3149120"/>
                  <a:ext cx="414164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Change Basemap</a:t>
                  </a:r>
                  <a:endParaRPr lang="en-US" sz="2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511" y="-194018"/>
            <a:ext cx="9388556" cy="14495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10774" y="68269"/>
            <a:ext cx="4993835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Tools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73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445" y="-194019"/>
            <a:ext cx="11836160" cy="144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8733" y="68268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Information Tool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0561" r="10866" b="12261"/>
          <a:stretch/>
        </p:blipFill>
        <p:spPr>
          <a:xfrm>
            <a:off x="6863645" y="199409"/>
            <a:ext cx="519289" cy="530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4" y="1517857"/>
            <a:ext cx="9425351" cy="484632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1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697" y="1124885"/>
            <a:ext cx="6218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Bookmarks are used to zoom in to predefined areas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97" y="1596722"/>
            <a:ext cx="9427464" cy="4795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Bookmark View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50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7" y="1496229"/>
            <a:ext cx="9427464" cy="485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Print View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58467" y="939368"/>
            <a:ext cx="7922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The print function allows </a:t>
            </a:r>
            <a:r>
              <a:rPr lang="en-US" sz="2200" b="1" dirty="0" smtClean="0">
                <a:solidFill>
                  <a:schemeClr val="bg1"/>
                </a:solidFill>
              </a:rPr>
              <a:t>creation </a:t>
            </a:r>
            <a:r>
              <a:rPr lang="en-US" sz="2200" b="1" dirty="0">
                <a:solidFill>
                  <a:schemeClr val="bg1"/>
                </a:solidFill>
              </a:rPr>
              <a:t>of a PDF that you can then print.</a:t>
            </a:r>
          </a:p>
        </p:txBody>
      </p:sp>
    </p:spTree>
    <p:extLst>
      <p:ext uri="{BB962C8B-B14F-4D97-AF65-F5344CB8AC3E}">
        <p14:creationId xmlns:p14="http://schemas.microsoft.com/office/powerpoint/2010/main" val="3285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9352" y="1244281"/>
            <a:ext cx="10017918" cy="5149851"/>
            <a:chOff x="516644" y="1547812"/>
            <a:chExt cx="9427464" cy="4846320"/>
          </a:xfrm>
        </p:grpSpPr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44" y="1547812"/>
              <a:ext cx="9427464" cy="484632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687224" y="5299322"/>
              <a:ext cx="4141693" cy="10099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 out the many drawing tools. Drawing 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 can be used to mark up a map prior to printing.</a:t>
              </a:r>
              <a:endPara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Drawing View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3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34" y="1409920"/>
            <a:ext cx="9427464" cy="484632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Change Basemap View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12" y="1244281"/>
            <a:ext cx="5044631" cy="46979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4794" y="1492682"/>
            <a:ext cx="60105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Fatal overdoses are diamonds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Non-Fatal overdoses  are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circles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*Unknown overdoses denote automated submissions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that did not have a valid overdose type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Legend Features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4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888089" y="1382945"/>
            <a:ext cx="6846937" cy="3811228"/>
            <a:chOff x="4526846" y="1763019"/>
            <a:chExt cx="7132320" cy="39700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846" y="1763019"/>
              <a:ext cx="7132320" cy="397008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94123" y="2077156"/>
              <a:ext cx="443922" cy="22100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3253" y="2077156"/>
            <a:ext cx="4654836" cy="391537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the Layer list to view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Suspected Overdoses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Heat Map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Police Districts*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*Police districts can be added by submitting a request to the HELP DESK.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Layer List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25" name="Right Arrow 24"/>
          <p:cNvSpPr/>
          <p:nvPr/>
        </p:nvSpPr>
        <p:spPr>
          <a:xfrm>
            <a:off x="4188178" y="1603022"/>
            <a:ext cx="801511" cy="4741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13305" y="-238128"/>
            <a:ext cx="9847970" cy="1863291"/>
            <a:chOff x="-1188727" y="817760"/>
            <a:chExt cx="9224964" cy="18227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8727" y="817760"/>
              <a:ext cx="9224964" cy="18227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5785" y="1137532"/>
              <a:ext cx="5715000" cy="117423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5400" b="1" dirty="0" smtClean="0">
                  <a:solidFill>
                    <a:schemeClr val="bg1"/>
                  </a:solidFill>
                </a:rPr>
                <a:t>ODMAP Dashboard</a:t>
              </a:r>
              <a:endParaRPr lang="en-US" sz="54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3567" y="1615959"/>
            <a:ext cx="11093596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is a web-based app designed to facilitate real-time surveillance of suspected overdoses.  The dashboard provides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II users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display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filter locations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suspected ODs, entered by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I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users, and can be used to identify clusters of suspected ODs and spikes in OD events.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component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designed to be used on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laptop or desktop computer, and is not designed to be used on small mobile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devices, but will work on devices as small as a phone.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9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438" y="1090246"/>
            <a:ext cx="11170408" cy="562708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ODMAP Layer List view. The Heat Map has been checked.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438" y="1890177"/>
            <a:ext cx="10945325" cy="4772831"/>
            <a:chOff x="435438" y="2061627"/>
            <a:chExt cx="10945325" cy="47728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38" y="2061627"/>
              <a:ext cx="10945325" cy="4772831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150913" y="2085220"/>
              <a:ext cx="944587" cy="37982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775331" y="3992880"/>
            <a:ext cx="1762564" cy="1240302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Layer List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68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89650" y="1463041"/>
            <a:ext cx="8989256" cy="5082092"/>
            <a:chOff x="900333" y="872542"/>
            <a:chExt cx="9523828" cy="56022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33" y="872542"/>
              <a:ext cx="9523828" cy="5602252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5498709" y="1318069"/>
              <a:ext cx="4025119" cy="4491887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501" y="934862"/>
            <a:ext cx="10564836" cy="548640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Clicking a dot on the map will open up an information box, seen in the picture below.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Information Box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2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660" y="7425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Information Box </a:t>
            </a:r>
            <a:r>
              <a:rPr lang="en-US" sz="4000" i="1" dirty="0">
                <a:solidFill>
                  <a:schemeClr val="bg1"/>
                </a:solidFill>
              </a:rPr>
              <a:t>(Cont’d)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48" y="1836285"/>
            <a:ext cx="5799917" cy="4756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2604" y="1085817"/>
            <a:ext cx="8757095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Logged Overdoses at One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604" y="1836285"/>
            <a:ext cx="4943062" cy="402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are more than one Overdose logged at one location, click on the point on the map and it will display all of the logged overdoses (ex. 1 of 3, 2 of 3, and 3 of 3</a:t>
            </a:r>
            <a:r>
              <a:rPr lang="en-US" sz="2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600" b="1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triangle at the top right-hand side will allow the users to scroll to the other overdoses.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982313" y="2602574"/>
            <a:ext cx="1228711" cy="49237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85867" y="884692"/>
            <a:ext cx="9987654" cy="5973308"/>
            <a:chOff x="1314442" y="476197"/>
            <a:chExt cx="9987654" cy="597330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42" y="476197"/>
              <a:ext cx="3720473" cy="5973308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4877805" y="543862"/>
              <a:ext cx="6424291" cy="954107"/>
              <a:chOff x="4332849" y="653583"/>
              <a:chExt cx="6424291" cy="95410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416062" y="653583"/>
                <a:ext cx="53410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Suspected Overdose Filters can be </a:t>
                </a:r>
              </a:p>
              <a:p>
                <a:r>
                  <a:rPr lang="en-US" sz="2800" b="1" dirty="0">
                    <a:solidFill>
                      <a:schemeClr val="bg1"/>
                    </a:solidFill>
                  </a:rPr>
                  <a:t>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urned on and off.  Green is on.</a:t>
                </a:r>
              </a:p>
            </p:txBody>
          </p:sp>
          <p:sp>
            <p:nvSpPr>
              <p:cNvPr id="50" name="Left Arrow 49"/>
              <p:cNvSpPr/>
              <p:nvPr/>
            </p:nvSpPr>
            <p:spPr>
              <a:xfrm>
                <a:off x="4332849" y="872200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32307" y="1404370"/>
              <a:ext cx="3418734" cy="523220"/>
              <a:chOff x="2989232" y="1404370"/>
              <a:chExt cx="3418734" cy="52322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217943" y="1404370"/>
                <a:ext cx="2190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a State</a:t>
                </a:r>
              </a:p>
            </p:txBody>
          </p:sp>
          <p:sp>
            <p:nvSpPr>
              <p:cNvPr id="48" name="Left Arrow 47"/>
              <p:cNvSpPr/>
              <p:nvPr/>
            </p:nvSpPr>
            <p:spPr>
              <a:xfrm>
                <a:off x="2989232" y="1404370"/>
                <a:ext cx="1228711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27604" y="2140464"/>
              <a:ext cx="4590943" cy="523220"/>
              <a:chOff x="4332849" y="1834594"/>
              <a:chExt cx="4590943" cy="523220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472334" y="1834594"/>
                <a:ext cx="3451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a County Name</a:t>
                </a:r>
              </a:p>
            </p:txBody>
          </p:sp>
          <p:sp>
            <p:nvSpPr>
              <p:cNvPr id="46" name="Left Arrow 45"/>
              <p:cNvSpPr/>
              <p:nvPr/>
            </p:nvSpPr>
            <p:spPr>
              <a:xfrm>
                <a:off x="4332849" y="1854445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27604" y="3895880"/>
              <a:ext cx="4301889" cy="523220"/>
              <a:chOff x="4332849" y="1834594"/>
              <a:chExt cx="4301889" cy="52322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472334" y="1834594"/>
                <a:ext cx="3162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a Time Range</a:t>
                </a:r>
              </a:p>
            </p:txBody>
          </p:sp>
          <p:sp>
            <p:nvSpPr>
              <p:cNvPr id="44" name="Left Arrow 43"/>
              <p:cNvSpPr/>
              <p:nvPr/>
            </p:nvSpPr>
            <p:spPr>
              <a:xfrm>
                <a:off x="4332849" y="1854445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32307" y="2891884"/>
              <a:ext cx="6011075" cy="523220"/>
              <a:chOff x="4332849" y="1834594"/>
              <a:chExt cx="6011075" cy="52322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472334" y="1834594"/>
                <a:ext cx="4871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Incident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D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ate is between</a:t>
                </a:r>
              </a:p>
            </p:txBody>
          </p:sp>
          <p:sp>
            <p:nvSpPr>
              <p:cNvPr id="42" name="Left Arrow 41"/>
              <p:cNvSpPr/>
              <p:nvPr/>
            </p:nvSpPr>
            <p:spPr>
              <a:xfrm>
                <a:off x="4332849" y="1854445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727604" y="4752747"/>
              <a:ext cx="4458855" cy="523220"/>
              <a:chOff x="2984529" y="4752747"/>
              <a:chExt cx="4458855" cy="52322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124014" y="4752747"/>
                <a:ext cx="3319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Fatal Incidents</a:t>
                </a:r>
              </a:p>
            </p:txBody>
          </p:sp>
          <p:sp>
            <p:nvSpPr>
              <p:cNvPr id="40" name="Left Arrow 39"/>
              <p:cNvSpPr/>
              <p:nvPr/>
            </p:nvSpPr>
            <p:spPr>
              <a:xfrm>
                <a:off x="2984529" y="4772598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741672" y="5682146"/>
              <a:ext cx="6022297" cy="523220"/>
              <a:chOff x="4332849" y="1834594"/>
              <a:chExt cx="6022297" cy="52322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472334" y="1834594"/>
                <a:ext cx="4882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Select Naloxone Administration</a:t>
                </a:r>
              </a:p>
            </p:txBody>
          </p:sp>
          <p:sp>
            <p:nvSpPr>
              <p:cNvPr id="38" name="Left Arrow 37"/>
              <p:cNvSpPr/>
              <p:nvPr/>
            </p:nvSpPr>
            <p:spPr>
              <a:xfrm>
                <a:off x="4332849" y="1854445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Filtering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63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Filtering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081688" y="2475542"/>
            <a:ext cx="4556172" cy="390833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maximize box will maximize the screen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9" y="1073768"/>
            <a:ext cx="3533775" cy="53911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487509" y="1073401"/>
            <a:ext cx="241495" cy="359320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2817339">
            <a:off x="3816923" y="1651131"/>
            <a:ext cx="1083213" cy="49237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85863" y="3034820"/>
            <a:ext cx="8050855" cy="2800767"/>
            <a:chOff x="3885863" y="3034820"/>
            <a:chExt cx="8050855" cy="2800767"/>
          </a:xfrm>
        </p:grpSpPr>
        <p:grpSp>
          <p:nvGrpSpPr>
            <p:cNvPr id="22" name="Group 21"/>
            <p:cNvGrpSpPr/>
            <p:nvPr/>
          </p:nvGrpSpPr>
          <p:grpSpPr>
            <a:xfrm>
              <a:off x="3885863" y="3160199"/>
              <a:ext cx="3577955" cy="513808"/>
              <a:chOff x="4226532" y="3157453"/>
              <a:chExt cx="3577955" cy="51380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945"/>
              <a:stretch/>
            </p:blipFill>
            <p:spPr>
              <a:xfrm>
                <a:off x="4226532" y="3266122"/>
                <a:ext cx="3533775" cy="326407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7269914" y="3157453"/>
                <a:ext cx="534573" cy="51380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178057" y="4072940"/>
              <a:ext cx="1285761" cy="705164"/>
              <a:chOff x="6286971" y="3954115"/>
              <a:chExt cx="1285761" cy="70516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6971" y="4002054"/>
                <a:ext cx="1133475" cy="657225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7038159" y="3954115"/>
                <a:ext cx="534573" cy="36226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709364" y="3034820"/>
              <a:ext cx="4227354" cy="2800767"/>
              <a:chOff x="8040846" y="3013736"/>
              <a:chExt cx="3876454" cy="280076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040846" y="3013736"/>
                <a:ext cx="3876454" cy="2800767"/>
                <a:chOff x="4332849" y="1707982"/>
                <a:chExt cx="3876454" cy="280076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472335" y="1707982"/>
                  <a:ext cx="2736968" cy="2800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ü"/>
                  </a:pPr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Clicking the maximize box</a:t>
                  </a:r>
                </a:p>
                <a:p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     enlarges the screen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ü"/>
                  </a:pPr>
                  <a:r>
                    <a:rPr lang="en-US" sz="2200" b="1" dirty="0" smtClean="0">
                      <a:solidFill>
                        <a:schemeClr val="bg1"/>
                      </a:solidFill>
                    </a:rPr>
                    <a:t>Clicking the minimize line will take you back to the dashboard</a:t>
                  </a:r>
                </a:p>
              </p:txBody>
            </p:sp>
            <p:sp>
              <p:nvSpPr>
                <p:cNvPr id="28" name="Left Arrow 27"/>
                <p:cNvSpPr/>
                <p:nvPr/>
              </p:nvSpPr>
              <p:spPr>
                <a:xfrm>
                  <a:off x="4332849" y="1854445"/>
                  <a:ext cx="1083213" cy="492370"/>
                </a:xfrm>
                <a:prstGeom prst="left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Left Arrow 25"/>
              <p:cNvSpPr/>
              <p:nvPr/>
            </p:nvSpPr>
            <p:spPr>
              <a:xfrm>
                <a:off x="8040846" y="4070194"/>
                <a:ext cx="1083213" cy="49237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3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1" y="2179393"/>
            <a:ext cx="4899710" cy="323666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67091" y="1176624"/>
            <a:ext cx="4899710" cy="75134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view the total count                               of overdoses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6643" y="1326677"/>
            <a:ext cx="4899710" cy="60128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view using the maximize box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43" y="2137525"/>
            <a:ext cx="4899710" cy="32785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832228" y="2179393"/>
            <a:ext cx="534573" cy="513808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4211" y="68521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Total Count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73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" y="2546890"/>
            <a:ext cx="4414398" cy="311995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6424" y="1323603"/>
            <a:ext cx="4414398" cy="109892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view the total number of incidents in which naloxone was administered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2846" y="1426146"/>
            <a:ext cx="4835770" cy="53306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view using the maximize box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72" y="2518755"/>
            <a:ext cx="4156118" cy="314808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Naloxone Administration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58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2657" y="1426146"/>
            <a:ext cx="4390148" cy="73599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Hovering over a section of the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p</a:t>
            </a:r>
            <a:r>
              <a:rPr lang="en-US" sz="2200" b="1" dirty="0" smtClean="0">
                <a:solidFill>
                  <a:schemeClr val="bg1"/>
                </a:solidFill>
              </a:rPr>
              <a:t>ie </a:t>
            </a:r>
            <a:r>
              <a:rPr lang="en-US" sz="2200" b="1" dirty="0">
                <a:solidFill>
                  <a:schemeClr val="bg1"/>
                </a:solidFill>
              </a:rPr>
              <a:t>c</a:t>
            </a:r>
            <a:r>
              <a:rPr lang="en-US" sz="2200" b="1" dirty="0" smtClean="0">
                <a:solidFill>
                  <a:schemeClr val="bg1"/>
                </a:solidFill>
              </a:rPr>
              <a:t>hart will display the type of OD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6" y="2562267"/>
            <a:ext cx="4287789" cy="3946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338525" y="1426146"/>
            <a:ext cx="4994031" cy="73599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view using the maximize box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25" y="2562267"/>
            <a:ext cx="4606969" cy="333967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57" y="-205308"/>
            <a:ext cx="9061178" cy="1449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5929" y="102707"/>
            <a:ext cx="643180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Pie Chart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22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296" y="1301204"/>
            <a:ext cx="6660040" cy="1399314"/>
          </a:xfrm>
          <a:prstGeom prst="rect">
            <a:avLst/>
          </a:prstGeom>
          <a:noFill/>
          <a:ln w="3175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icon in the upper right hand corner  to toggle the legend and data labels on or off.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85" y="3058461"/>
            <a:ext cx="3476625" cy="29051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70268" y="3058461"/>
            <a:ext cx="3533775" cy="2943225"/>
            <a:chOff x="958236" y="3287061"/>
            <a:chExt cx="3533775" cy="29432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236" y="3287061"/>
              <a:ext cx="3533775" cy="2943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V="1">
              <a:off x="4006558" y="3616089"/>
              <a:ext cx="375647" cy="2384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579" y="-241306"/>
            <a:ext cx="10550273" cy="144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866" y="30935"/>
            <a:ext cx="77557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Pie Chart Legend &amp; Labels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15793" r="15484" b="16307"/>
          <a:stretch/>
        </p:blipFill>
        <p:spPr>
          <a:xfrm>
            <a:off x="7109927" y="140291"/>
            <a:ext cx="436274" cy="47164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647" y="1075206"/>
            <a:ext cx="11058526" cy="735991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view with the Legend and Data Labels turned on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2026" y="1865296"/>
            <a:ext cx="11058526" cy="4715226"/>
            <a:chOff x="485774" y="1528412"/>
            <a:chExt cx="11058526" cy="47152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4" y="1528412"/>
              <a:ext cx="11058526" cy="47152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798662" y="2039815"/>
              <a:ext cx="1745638" cy="84406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579" y="-241306"/>
            <a:ext cx="10550273" cy="144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866" y="-6387"/>
            <a:ext cx="77557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Pie Chart Expanded View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7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2416" y="2991687"/>
            <a:ext cx="10515600" cy="14630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UPDATED AND PLACED ONLINE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www.hidta.org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-content/uploads/2018/08/ODMAP-Policies-and-Procedures-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CURRENTFINAL.pdf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56904" y="-166260"/>
            <a:ext cx="13396499" cy="1600174"/>
            <a:chOff x="-1204499" y="3446321"/>
            <a:chExt cx="13396499" cy="1600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4499" y="3446321"/>
              <a:ext cx="11736852" cy="1348022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1676400" y="3720932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Policy &amp; Procedures</a:t>
              </a:r>
              <a:r>
                <a:rPr lang="en-US" dirty="0" smtClean="0"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	</a:t>
              </a:r>
              <a:endParaRPr lang="en-US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45434" y="1920413"/>
            <a:ext cx="10612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Policies and Procedures can be read online.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42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27" y="6238809"/>
            <a:ext cx="1155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Depending on how time filters are set, the first and last date display may only be partial counts for that day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1254" y="1607391"/>
            <a:ext cx="8734925" cy="61172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Graph showing number of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uspected overdoses per day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7" y="2327885"/>
            <a:ext cx="11112077" cy="2504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579" y="-241306"/>
            <a:ext cx="10550273" cy="144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1866" y="-6387"/>
            <a:ext cx="77557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Frequency Graph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92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6005" y="2024590"/>
            <a:ext cx="10587037" cy="4341390"/>
            <a:chOff x="640226" y="1754610"/>
            <a:chExt cx="10587037" cy="434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26" y="1754610"/>
              <a:ext cx="10587037" cy="4341390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9481625" y="2152356"/>
              <a:ext cx="1745638" cy="102694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579" y="-241306"/>
            <a:ext cx="10550273" cy="144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866" y="-6387"/>
            <a:ext cx="77557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Frequency Graph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38485" y="1346284"/>
            <a:ext cx="11123863" cy="61172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Graph showing number of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uspected overdoses per day (maximized view)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3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3039" y="1169949"/>
            <a:ext cx="9403110" cy="815013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open the attribute (data) table click on the button below the graph.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68895" y="1894743"/>
            <a:ext cx="10191397" cy="4810016"/>
            <a:chOff x="488413" y="1358651"/>
            <a:chExt cx="11103365" cy="52404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13" y="1358651"/>
              <a:ext cx="11103365" cy="50702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95889" y="5964702"/>
              <a:ext cx="1420837" cy="63438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579" y="-241306"/>
            <a:ext cx="10550273" cy="144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866" y="-6387"/>
            <a:ext cx="77557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Viewing the Attribute Table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6" y="188213"/>
            <a:ext cx="7524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003" y="2050632"/>
            <a:ext cx="11254188" cy="4132872"/>
            <a:chOff x="332003" y="2255169"/>
            <a:chExt cx="11254188" cy="4132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03" y="2255169"/>
              <a:ext cx="11254188" cy="4093116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32003" y="4301727"/>
              <a:ext cx="11254188" cy="208631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32792" y="1208282"/>
            <a:ext cx="8101795" cy="61172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data table will appear at the bottom of the dashboard.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368" y="-241307"/>
            <a:ext cx="13155559" cy="1449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0465" y="-5714"/>
            <a:ext cx="10510735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Viewing the Attribute Table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8" y="188212"/>
            <a:ext cx="83619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341" y="1425623"/>
            <a:ext cx="8598437" cy="995920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opening the Attribute Table, you can select the Options menu to filter the columns displayed.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073" y="2839562"/>
            <a:ext cx="10987088" cy="3041498"/>
            <a:chOff x="457200" y="2129699"/>
            <a:chExt cx="10987088" cy="30414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29699"/>
              <a:ext cx="10987088" cy="29852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7200" y="3432518"/>
              <a:ext cx="1779563" cy="173867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272" y="-241307"/>
            <a:ext cx="13179464" cy="144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0465" y="-5714"/>
            <a:ext cx="10510735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Viewing the Attribute Table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8" y="188212"/>
            <a:ext cx="83619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53" y="1831207"/>
            <a:ext cx="9427464" cy="484632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67833" y="1052977"/>
            <a:ext cx="7937904" cy="61172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enter an address use the Address Search box.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56" y="-197386"/>
            <a:ext cx="10135852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178" y="68930"/>
            <a:ext cx="61555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Address Search Box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4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33" y="1764339"/>
            <a:ext cx="9427464" cy="484632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8465" y="1152614"/>
            <a:ext cx="4484840" cy="611725"/>
          </a:xfrm>
          <a:prstGeom prst="rect">
            <a:avLst/>
          </a:prstGeom>
          <a:noFill/>
          <a:ln w="38100"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zoom in select “Zoom to”.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56" y="-197386"/>
            <a:ext cx="10135852" cy="1449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466" y="-5714"/>
            <a:ext cx="61555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Address Search Box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30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176" y="937721"/>
            <a:ext cx="1084437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Other ODMAP Level II User </a:t>
            </a:r>
            <a:endParaRPr lang="en-US" sz="6600" b="1" dirty="0" smtClean="0">
              <a:solidFill>
                <a:schemeClr val="bg1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Features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Spike alert emails</a:t>
            </a:r>
          </a:p>
          <a:p>
            <a:pPr indent="-857250"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Weekly reports</a:t>
            </a:r>
          </a:p>
        </p:txBody>
      </p:sp>
      <p:pic>
        <p:nvPicPr>
          <p:cNvPr id="9" name="Picture 2" descr="http://www.testingdiaries.com/wp-content/uploads/2015/03/Spike-Graph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3800043"/>
            <a:ext cx="3924300" cy="2724151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452" y="1290911"/>
            <a:ext cx="58550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reports are intended to provide Level II users a breakdown of data submitted to ODMAP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II users can receive weekly reports for their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*Level II users can request weekly reports by contacting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dflores@wb.hidta.org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coordinator, once they have been both actively and consistently entering data for 30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8114">
            <a:off x="6890643" y="865450"/>
            <a:ext cx="3438525" cy="4405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015">
            <a:off x="8079162" y="955846"/>
            <a:ext cx="3352800" cy="441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56" y="-197386"/>
            <a:ext cx="10135852" cy="144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319" y="74644"/>
            <a:ext cx="61555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Weekly Reports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8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177" y="1252203"/>
            <a:ext cx="62749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 alerts are intended to give the public safety and public health community real time alerts to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 response strategies.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II users can request spike alert emails by contacting the Help Desk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users can receive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 alerts for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surrounding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counties.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alerts are only useful in jurisdiction where incidents are reported in near real time.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Spike thresholds are set on a per jurisdiction basis, not on a per agency basis. 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level 1 tutorial regarding how to set-up spike alerts within the level 1 platform</a:t>
            </a:r>
            <a:endParaRPr lang="en-US" dirty="0">
              <a:solidFill>
                <a:schemeClr val="bg1"/>
              </a:solidFill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07" y="1252203"/>
            <a:ext cx="4591050" cy="53435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56" y="-197386"/>
            <a:ext cx="10135852" cy="144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500" y="50269"/>
            <a:ext cx="61555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Spike Alert Emails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44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731" y="2578073"/>
            <a:ext cx="1106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Gaining access to ODMAP’s Level II</a:t>
            </a:r>
            <a:endParaRPr lang="en-US" sz="5400" b="1" dirty="0">
              <a:solidFill>
                <a:srgbClr val="00B0F0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787" y="2034127"/>
            <a:ext cx="6288901" cy="230832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Alternate Data </a:t>
            </a:r>
            <a:endParaRPr lang="en-US" sz="7200" b="1" dirty="0" smtClean="0">
              <a:solidFill>
                <a:srgbClr val="00B0F0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Entry Option</a:t>
            </a:r>
            <a:endParaRPr lang="en-US" sz="7200" b="1" dirty="0">
              <a:solidFill>
                <a:srgbClr val="00B0F0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452" y="1290911"/>
            <a:ext cx="11851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Agencies can request automatic submissions through an API rather than having Level I Users submit data.</a:t>
            </a:r>
          </a:p>
          <a:p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request more information about automated submissions contact the Help Desk.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356" y="-197386"/>
            <a:ext cx="10135852" cy="1449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2517" y="68930"/>
            <a:ext cx="615552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Automated Submissions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3450" y="4232634"/>
            <a:ext cx="11227241" cy="2246526"/>
            <a:chOff x="284341" y="4468304"/>
            <a:chExt cx="11227241" cy="2246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057" y="4468304"/>
              <a:ext cx="2246525" cy="224652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84341" y="4468304"/>
              <a:ext cx="8983408" cy="2246526"/>
              <a:chOff x="284341" y="4468304"/>
              <a:chExt cx="8983408" cy="224652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1224" y="4468304"/>
                <a:ext cx="2246525" cy="22465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391" y="4468304"/>
                <a:ext cx="2246525" cy="22465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866" y="4468304"/>
                <a:ext cx="2246525" cy="22465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41" y="4468305"/>
                <a:ext cx="2246525" cy="22465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03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5665672"/>
            <a:ext cx="2518611" cy="1192328"/>
          </a:xfrm>
          <a:prstGeom prst="rect">
            <a:avLst/>
          </a:prstGeom>
        </p:spPr>
      </p:pic>
      <p:pic>
        <p:nvPicPr>
          <p:cNvPr id="12" name="Slide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7737" y="624840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8538" y="305656"/>
            <a:ext cx="9783891" cy="76944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 for Questions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26" y="1219193"/>
            <a:ext cx="10934701" cy="1015663"/>
          </a:xfrm>
          <a:prstGeom prst="rect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HIDTA HELP </a:t>
            </a:r>
            <a:r>
              <a:rPr lang="en-US" sz="3000" b="1" smtClean="0">
                <a:solidFill>
                  <a:schemeClr val="bg1"/>
                </a:solidFill>
              </a:rPr>
              <a:t>DESK                                             Days</a:t>
            </a:r>
            <a:r>
              <a:rPr lang="en-US" sz="3000" b="1" dirty="0" smtClean="0">
                <a:solidFill>
                  <a:schemeClr val="bg1"/>
                </a:solidFill>
              </a:rPr>
              <a:t>: Monday to Friday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Hours: 8:30 to 4:30 Est.                                  Phone: 301 489-1744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538" y="2233468"/>
            <a:ext cx="11150117" cy="59554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For any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questions regarding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using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the ODMap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Program                            or registration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, please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contact: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ODMap Program Manager Aliese Alter 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hlinkClick r:id="rId6"/>
              </a:rPr>
              <a:t>aalter@wb.hidta.org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(301) 489-1754 </a:t>
            </a:r>
            <a:endParaRPr lang="en-US" sz="3200" b="1" u="sng" dirty="0" smtClean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ODMap Coordinator Deb Flores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dflores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@wb.Hidta.org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489-1702</a:t>
            </a:r>
          </a:p>
          <a:p>
            <a:pPr>
              <a:lnSpc>
                <a:spcPct val="150000"/>
              </a:lnSpc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en-US" sz="3400" b="1" dirty="0">
              <a:solidFill>
                <a:schemeClr val="bg1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097" y="-277541"/>
            <a:ext cx="11176468" cy="2259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7421" y="322541"/>
            <a:ext cx="7892803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5400" b="1" dirty="0" smtClean="0">
                <a:solidFill>
                  <a:schemeClr val="bg1"/>
                </a:solidFill>
              </a:rPr>
              <a:t>Looking for Level II</a:t>
            </a:r>
            <a:endParaRPr lang="en-US" sz="5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3513" y="2255386"/>
            <a:ext cx="9543135" cy="3908762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you are looking for Level 2 access to the ODMap application,</a:t>
            </a:r>
            <a:r>
              <a:rPr lang="en-US" altLang="en-US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ask your Agency’s </a:t>
            </a:r>
            <a:r>
              <a:rPr lang="en-US" altLang="en-US" sz="3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ODMap Administrator. </a:t>
            </a:r>
          </a:p>
          <a:p>
            <a:endParaRPr lang="en-US" altLang="en-US" sz="36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ODMap Administrators can now grant their users access to Level II.</a:t>
            </a:r>
            <a:endParaRPr lang="en-US" altLang="en-US" sz="36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1588" y="37020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9275542" y="387014"/>
            <a:ext cx="2462212" cy="2271712"/>
          </a:xfrm>
          <a:prstGeom prst="star10">
            <a:avLst/>
          </a:prstGeom>
          <a:solidFill>
            <a:srgbClr val="FF0000"/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Level 2 is for Decision Makers Analytical Users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7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097" y="-277541"/>
            <a:ext cx="11176468" cy="2259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7421" y="322541"/>
            <a:ext cx="7892803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5400" b="1" dirty="0" smtClean="0">
                <a:solidFill>
                  <a:schemeClr val="bg1"/>
                </a:solidFill>
              </a:rPr>
              <a:t>Looking for Level II</a:t>
            </a:r>
            <a:endParaRPr lang="en-US" sz="5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9094" y="1535782"/>
            <a:ext cx="108619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GAINING ACCCESS TO LEVEL II: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Assigned Administrator for an Agency can grant Level II access: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Assigned Administrator will click on Manage&gt;Your Agency in the Level 1 platform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“User Management”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9938" y="3518508"/>
            <a:ext cx="7750885" cy="3083105"/>
            <a:chOff x="1527421" y="3518508"/>
            <a:chExt cx="7750885" cy="308310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421" y="4121105"/>
              <a:ext cx="5898135" cy="248050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10-Point Star 3"/>
            <p:cNvSpPr/>
            <p:nvPr/>
          </p:nvSpPr>
          <p:spPr>
            <a:xfrm>
              <a:off x="7010960" y="3518508"/>
              <a:ext cx="2267346" cy="2091923"/>
            </a:xfrm>
            <a:prstGeom prst="star10">
              <a:avLst/>
            </a:prstGeom>
            <a:solidFill>
              <a:srgbClr val="FF0000"/>
            </a:solidFill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Level 2 is for Decision Makers Analytical Users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42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923" y="2674202"/>
            <a:ext cx="10283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889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Logging into the ODMAP Level II</a:t>
            </a:r>
            <a:endParaRPr lang="en-US" sz="5400" b="1" dirty="0">
              <a:solidFill>
                <a:srgbClr val="00B0F0"/>
              </a:solidFill>
              <a:effectLst>
                <a:outerShdw blurRad="38100" dist="889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1727" y="1662545"/>
            <a:ext cx="11531560" cy="4859076"/>
            <a:chOff x="311727" y="1662545"/>
            <a:chExt cx="11531560" cy="4859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27" y="1662545"/>
              <a:ext cx="11531560" cy="4859076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201465" y="3699803"/>
              <a:ext cx="3530990" cy="2278966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1727" y="2031877"/>
            <a:ext cx="7648932" cy="1077218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https://Odmapl2.hidta.org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1408206" cy="1449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719" y="55983"/>
            <a:ext cx="753164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Dashboard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27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1619492"/>
            <a:ext cx="11530584" cy="485546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622302" y="5345723"/>
            <a:ext cx="928468" cy="633046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4405" y="816362"/>
            <a:ext cx="3666978" cy="6996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r="2700000" algn="tl">
                    <a:srgbClr val="000000">
                      <a:alpha val="43137"/>
                    </a:srgbClr>
                  </a:outerShdw>
                </a:effectLst>
              </a:rPr>
              <a:t>What’s new to the ODMAP is shown on this page. Click PROCEED to exit.</a:t>
            </a:r>
            <a:endParaRPr lang="en-US" b="1" dirty="0">
              <a:solidFill>
                <a:schemeClr val="tx1"/>
              </a:solidFill>
              <a:effectLst>
                <a:outerShdw blurRad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6648">
            <a:off x="9646603" y="1062372"/>
            <a:ext cx="2202428" cy="183535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290" y="-228076"/>
            <a:ext cx="10036845" cy="1449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719" y="0"/>
            <a:ext cx="628568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bg1"/>
                </a:solidFill>
              </a:rPr>
              <a:t>ODMAP Dashboard </a:t>
            </a:r>
            <a:r>
              <a:rPr lang="en-US" sz="4000" i="1" dirty="0" smtClean="0">
                <a:solidFill>
                  <a:schemeClr val="bg1"/>
                </a:solidFill>
              </a:rPr>
              <a:t>(Cont’d)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27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1150</Words>
  <Application>Microsoft Office PowerPoint</Application>
  <PresentationFormat>Widescreen</PresentationFormat>
  <Paragraphs>171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Boland</dc:creator>
  <cp:lastModifiedBy>Ramona Boland</cp:lastModifiedBy>
  <cp:revision>375</cp:revision>
  <dcterms:created xsi:type="dcterms:W3CDTF">2018-01-26T21:11:44Z</dcterms:created>
  <dcterms:modified xsi:type="dcterms:W3CDTF">2018-09-07T14:47:26Z</dcterms:modified>
</cp:coreProperties>
</file>